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26"/>
  </p:notesMasterIdLst>
  <p:handoutMasterIdLst>
    <p:handoutMasterId r:id="rId27"/>
  </p:handoutMasterIdLst>
  <p:sldIdLst>
    <p:sldId id="274" r:id="rId2"/>
    <p:sldId id="323" r:id="rId3"/>
    <p:sldId id="324" r:id="rId4"/>
    <p:sldId id="325" r:id="rId5"/>
    <p:sldId id="317" r:id="rId6"/>
    <p:sldId id="322" r:id="rId7"/>
    <p:sldId id="321" r:id="rId8"/>
    <p:sldId id="355" r:id="rId9"/>
    <p:sldId id="357" r:id="rId10"/>
    <p:sldId id="351" r:id="rId11"/>
    <p:sldId id="329" r:id="rId12"/>
    <p:sldId id="345" r:id="rId13"/>
    <p:sldId id="330" r:id="rId14"/>
    <p:sldId id="334" r:id="rId15"/>
    <p:sldId id="349" r:id="rId16"/>
    <p:sldId id="339" r:id="rId17"/>
    <p:sldId id="346" r:id="rId18"/>
    <p:sldId id="340" r:id="rId19"/>
    <p:sldId id="342" r:id="rId20"/>
    <p:sldId id="358" r:id="rId21"/>
    <p:sldId id="353" r:id="rId22"/>
    <p:sldId id="309" r:id="rId23"/>
    <p:sldId id="354" r:id="rId24"/>
    <p:sldId id="304" r:id="rId25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229" autoAdjust="0"/>
  </p:normalViewPr>
  <p:slideViewPr>
    <p:cSldViewPr>
      <p:cViewPr varScale="1">
        <p:scale>
          <a:sx n="98" d="100"/>
          <a:sy n="98" d="100"/>
        </p:scale>
        <p:origin x="-20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9750D-C139-42B3-B7FA-8808398F440B}" type="doc">
      <dgm:prSet loTypeId="urn:microsoft.com/office/officeart/2005/8/layout/cycle5" loCatId="cycle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95E4A003-AFBC-4569-A66D-7A567593A9EB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TRANSFERÊNCIAS DO FNAS AOS ENTES</a:t>
          </a:r>
          <a:endParaRPr lang="pt-BR" sz="2000" dirty="0">
            <a:solidFill>
              <a:schemeClr val="tx1"/>
            </a:solidFill>
          </a:endParaRPr>
        </a:p>
      </dgm:t>
    </dgm:pt>
    <dgm:pt modelId="{D0EED283-C702-4E16-99AD-313D45F291CE}" type="parTrans" cxnId="{3A57ACBA-E20E-48F0-8A65-35C65D0F8A85}">
      <dgm:prSet/>
      <dgm:spPr/>
      <dgm:t>
        <a:bodyPr/>
        <a:lstStyle/>
        <a:p>
          <a:endParaRPr lang="pt-BR" sz="2000" dirty="0"/>
        </a:p>
      </dgm:t>
    </dgm:pt>
    <dgm:pt modelId="{C28FA7D8-843C-45EA-AE05-EE2C4C225495}" type="sibTrans" cxnId="{3A57ACBA-E20E-48F0-8A65-35C65D0F8A85}">
      <dgm:prSet/>
      <dgm:spPr>
        <a:ln w="76200">
          <a:solidFill>
            <a:schemeClr val="tx2"/>
          </a:solidFill>
        </a:ln>
      </dgm:spPr>
      <dgm:t>
        <a:bodyPr/>
        <a:lstStyle/>
        <a:p>
          <a:endParaRPr lang="pt-BR" sz="2000" dirty="0"/>
        </a:p>
      </dgm:t>
    </dgm:pt>
    <dgm:pt modelId="{651A1268-00F0-45BA-B8AC-50070F4C6F66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SERVIÇOS, PROGRAMAS, PROJETOS, GESTÃO DO SUAS </a:t>
          </a:r>
          <a:endParaRPr lang="pt-BR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FD9A317-19CB-4AA5-9014-5B0848E0BA1F}" type="parTrans" cxnId="{C42BC258-91BF-47C4-880A-1132656F5C39}">
      <dgm:prSet/>
      <dgm:spPr/>
      <dgm:t>
        <a:bodyPr/>
        <a:lstStyle/>
        <a:p>
          <a:endParaRPr lang="pt-BR" sz="2000" dirty="0"/>
        </a:p>
      </dgm:t>
    </dgm:pt>
    <dgm:pt modelId="{2498D1F1-86A9-4E97-AE28-2C214A955618}" type="sibTrans" cxnId="{C42BC258-91BF-47C4-880A-1132656F5C39}">
      <dgm:prSet/>
      <dgm:spPr>
        <a:solidFill>
          <a:schemeClr val="tx2"/>
        </a:solidFill>
        <a:ln w="76200">
          <a:solidFill>
            <a:schemeClr val="tx2"/>
          </a:solidFill>
        </a:ln>
      </dgm:spPr>
      <dgm:t>
        <a:bodyPr/>
        <a:lstStyle/>
        <a:p>
          <a:endParaRPr lang="pt-BR" sz="2000" dirty="0"/>
        </a:p>
      </dgm:t>
    </dgm:pt>
    <dgm:pt modelId="{38836662-03F8-4A76-A325-2336A9E6F984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PRESTAÇÃO PELOS ENTES DAS OFERTAS À POPULAÇÃO </a:t>
          </a:r>
          <a:endParaRPr lang="pt-BR" sz="2000" dirty="0">
            <a:solidFill>
              <a:schemeClr val="tx1"/>
            </a:solidFill>
          </a:endParaRPr>
        </a:p>
      </dgm:t>
    </dgm:pt>
    <dgm:pt modelId="{D0085D73-C719-486A-B7E0-5C0E2B0AA4DF}" type="parTrans" cxnId="{7FFA75D7-AF62-44F0-BB51-6767BC3736B2}">
      <dgm:prSet/>
      <dgm:spPr/>
      <dgm:t>
        <a:bodyPr/>
        <a:lstStyle/>
        <a:p>
          <a:endParaRPr lang="pt-BR" sz="2000" dirty="0"/>
        </a:p>
      </dgm:t>
    </dgm:pt>
    <dgm:pt modelId="{2480A868-CAA5-444F-9CF4-2C23112401E8}" type="sibTrans" cxnId="{7FFA75D7-AF62-44F0-BB51-6767BC3736B2}">
      <dgm:prSet/>
      <dgm:spPr>
        <a:ln w="76200">
          <a:solidFill>
            <a:schemeClr val="tx2"/>
          </a:solidFill>
        </a:ln>
      </dgm:spPr>
      <dgm:t>
        <a:bodyPr/>
        <a:lstStyle/>
        <a:p>
          <a:endParaRPr lang="pt-BR" sz="2000" dirty="0"/>
        </a:p>
      </dgm:t>
    </dgm:pt>
    <dgm:pt modelId="{4B137A60-1492-4B9A-AC61-7F95DD71E793}" type="pres">
      <dgm:prSet presAssocID="{B669750D-C139-42B3-B7FA-8808398F440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C0E03D7-BA69-4E30-A49E-5BCFF83731B7}" type="pres">
      <dgm:prSet presAssocID="{95E4A003-AFBC-4569-A66D-7A567593A9EB}" presName="node" presStyleLbl="node1" presStyleIdx="0" presStyleCnt="3" custScaleX="190475" custRadScaleRad="103623" custRadScaleInc="148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0C1534-05B4-44D4-A41F-287DEF21D0B1}" type="pres">
      <dgm:prSet presAssocID="{95E4A003-AFBC-4569-A66D-7A567593A9EB}" presName="spNode" presStyleCnt="0"/>
      <dgm:spPr/>
    </dgm:pt>
    <dgm:pt modelId="{BD61E4CB-02C0-4BA9-BC7B-9E48E826101A}" type="pres">
      <dgm:prSet presAssocID="{C28FA7D8-843C-45EA-AE05-EE2C4C225495}" presName="sibTrans" presStyleLbl="sibTrans1D1" presStyleIdx="0" presStyleCnt="3"/>
      <dgm:spPr/>
      <dgm:t>
        <a:bodyPr/>
        <a:lstStyle/>
        <a:p>
          <a:endParaRPr lang="pt-BR"/>
        </a:p>
      </dgm:t>
    </dgm:pt>
    <dgm:pt modelId="{31100704-3B0C-4A9C-983E-D35632187D1F}" type="pres">
      <dgm:prSet presAssocID="{651A1268-00F0-45BA-B8AC-50070F4C6F66}" presName="node" presStyleLbl="node1" presStyleIdx="1" presStyleCnt="3" custScaleX="150963" custScaleY="123961" custRadScaleRad="125015" custRadScaleInc="-2035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FD6863-611B-405F-9779-A320B9B77E55}" type="pres">
      <dgm:prSet presAssocID="{651A1268-00F0-45BA-B8AC-50070F4C6F66}" presName="spNode" presStyleCnt="0"/>
      <dgm:spPr/>
    </dgm:pt>
    <dgm:pt modelId="{EEAAC1F3-8F86-4DE6-B409-9FD84E21CE1E}" type="pres">
      <dgm:prSet presAssocID="{2498D1F1-86A9-4E97-AE28-2C214A955618}" presName="sibTrans" presStyleLbl="sibTrans1D1" presStyleIdx="1" presStyleCnt="3"/>
      <dgm:spPr/>
      <dgm:t>
        <a:bodyPr/>
        <a:lstStyle/>
        <a:p>
          <a:endParaRPr lang="pt-BR"/>
        </a:p>
      </dgm:t>
    </dgm:pt>
    <dgm:pt modelId="{A55DD1E6-38C9-4139-B943-2A40FE01BDE8}" type="pres">
      <dgm:prSet presAssocID="{38836662-03F8-4A76-A325-2336A9E6F984}" presName="node" presStyleLbl="node1" presStyleIdx="2" presStyleCnt="3" custScaleX="141236" custScaleY="116680" custRadScaleRad="118407" custRadScaleInc="2447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436C27-58D6-4480-9C5A-12720B4F16E4}" type="pres">
      <dgm:prSet presAssocID="{38836662-03F8-4A76-A325-2336A9E6F984}" presName="spNode" presStyleCnt="0"/>
      <dgm:spPr/>
    </dgm:pt>
    <dgm:pt modelId="{B99522E0-3CF3-47B1-A294-D96E4845058C}" type="pres">
      <dgm:prSet presAssocID="{2480A868-CAA5-444F-9CF4-2C23112401E8}" presName="sibTrans" presStyleLbl="sibTrans1D1" presStyleIdx="2" presStyleCnt="3"/>
      <dgm:spPr/>
      <dgm:t>
        <a:bodyPr/>
        <a:lstStyle/>
        <a:p>
          <a:endParaRPr lang="pt-BR"/>
        </a:p>
      </dgm:t>
    </dgm:pt>
  </dgm:ptLst>
  <dgm:cxnLst>
    <dgm:cxn modelId="{24A161BD-7A02-42F3-9B81-F2730884508C}" type="presOf" srcId="{2480A868-CAA5-444F-9CF4-2C23112401E8}" destId="{B99522E0-3CF3-47B1-A294-D96E4845058C}" srcOrd="0" destOrd="0" presId="urn:microsoft.com/office/officeart/2005/8/layout/cycle5"/>
    <dgm:cxn modelId="{7FFA75D7-AF62-44F0-BB51-6767BC3736B2}" srcId="{B669750D-C139-42B3-B7FA-8808398F440B}" destId="{38836662-03F8-4A76-A325-2336A9E6F984}" srcOrd="2" destOrd="0" parTransId="{D0085D73-C719-486A-B7E0-5C0E2B0AA4DF}" sibTransId="{2480A868-CAA5-444F-9CF4-2C23112401E8}"/>
    <dgm:cxn modelId="{98EDA157-96AB-4C2A-BDA5-C9BA3646FE75}" type="presOf" srcId="{38836662-03F8-4A76-A325-2336A9E6F984}" destId="{A55DD1E6-38C9-4139-B943-2A40FE01BDE8}" srcOrd="0" destOrd="0" presId="urn:microsoft.com/office/officeart/2005/8/layout/cycle5"/>
    <dgm:cxn modelId="{5363D138-CA85-4A10-BC6E-7DD64EBA0F9E}" type="presOf" srcId="{95E4A003-AFBC-4569-A66D-7A567593A9EB}" destId="{8C0E03D7-BA69-4E30-A49E-5BCFF83731B7}" srcOrd="0" destOrd="0" presId="urn:microsoft.com/office/officeart/2005/8/layout/cycle5"/>
    <dgm:cxn modelId="{BB22799C-2560-4CD4-8FFF-50B8A52B8473}" type="presOf" srcId="{2498D1F1-86A9-4E97-AE28-2C214A955618}" destId="{EEAAC1F3-8F86-4DE6-B409-9FD84E21CE1E}" srcOrd="0" destOrd="0" presId="urn:microsoft.com/office/officeart/2005/8/layout/cycle5"/>
    <dgm:cxn modelId="{9FB6CEC8-C64C-45C5-B3F0-0F00610A5A3A}" type="presOf" srcId="{C28FA7D8-843C-45EA-AE05-EE2C4C225495}" destId="{BD61E4CB-02C0-4BA9-BC7B-9E48E826101A}" srcOrd="0" destOrd="0" presId="urn:microsoft.com/office/officeart/2005/8/layout/cycle5"/>
    <dgm:cxn modelId="{6C0AF889-438C-4764-956F-5023E788B9E5}" type="presOf" srcId="{651A1268-00F0-45BA-B8AC-50070F4C6F66}" destId="{31100704-3B0C-4A9C-983E-D35632187D1F}" srcOrd="0" destOrd="0" presId="urn:microsoft.com/office/officeart/2005/8/layout/cycle5"/>
    <dgm:cxn modelId="{10D51217-50B5-4B4E-AB2F-934B7C7A5A30}" type="presOf" srcId="{B669750D-C139-42B3-B7FA-8808398F440B}" destId="{4B137A60-1492-4B9A-AC61-7F95DD71E793}" srcOrd="0" destOrd="0" presId="urn:microsoft.com/office/officeart/2005/8/layout/cycle5"/>
    <dgm:cxn modelId="{C42BC258-91BF-47C4-880A-1132656F5C39}" srcId="{B669750D-C139-42B3-B7FA-8808398F440B}" destId="{651A1268-00F0-45BA-B8AC-50070F4C6F66}" srcOrd="1" destOrd="0" parTransId="{4FD9A317-19CB-4AA5-9014-5B0848E0BA1F}" sibTransId="{2498D1F1-86A9-4E97-AE28-2C214A955618}"/>
    <dgm:cxn modelId="{3A57ACBA-E20E-48F0-8A65-35C65D0F8A85}" srcId="{B669750D-C139-42B3-B7FA-8808398F440B}" destId="{95E4A003-AFBC-4569-A66D-7A567593A9EB}" srcOrd="0" destOrd="0" parTransId="{D0EED283-C702-4E16-99AD-313D45F291CE}" sibTransId="{C28FA7D8-843C-45EA-AE05-EE2C4C225495}"/>
    <dgm:cxn modelId="{F40AF116-A759-4053-AB3B-65D2135A39B2}" type="presParOf" srcId="{4B137A60-1492-4B9A-AC61-7F95DD71E793}" destId="{8C0E03D7-BA69-4E30-A49E-5BCFF83731B7}" srcOrd="0" destOrd="0" presId="urn:microsoft.com/office/officeart/2005/8/layout/cycle5"/>
    <dgm:cxn modelId="{AD10B2AD-2076-4C1C-BA69-7976CECCAE8A}" type="presParOf" srcId="{4B137A60-1492-4B9A-AC61-7F95DD71E793}" destId="{E10C1534-05B4-44D4-A41F-287DEF21D0B1}" srcOrd="1" destOrd="0" presId="urn:microsoft.com/office/officeart/2005/8/layout/cycle5"/>
    <dgm:cxn modelId="{B752BAA1-59D8-4BB0-8993-A188D3638F83}" type="presParOf" srcId="{4B137A60-1492-4B9A-AC61-7F95DD71E793}" destId="{BD61E4CB-02C0-4BA9-BC7B-9E48E826101A}" srcOrd="2" destOrd="0" presId="urn:microsoft.com/office/officeart/2005/8/layout/cycle5"/>
    <dgm:cxn modelId="{31441BA0-3D47-4FB4-AB68-C99CE0D92DE2}" type="presParOf" srcId="{4B137A60-1492-4B9A-AC61-7F95DD71E793}" destId="{31100704-3B0C-4A9C-983E-D35632187D1F}" srcOrd="3" destOrd="0" presId="urn:microsoft.com/office/officeart/2005/8/layout/cycle5"/>
    <dgm:cxn modelId="{04FDDF83-FA6F-49FC-A12C-019760DF59D2}" type="presParOf" srcId="{4B137A60-1492-4B9A-AC61-7F95DD71E793}" destId="{F6FD6863-611B-405F-9779-A320B9B77E55}" srcOrd="4" destOrd="0" presId="urn:microsoft.com/office/officeart/2005/8/layout/cycle5"/>
    <dgm:cxn modelId="{311E42CB-D14D-493F-B43A-A69A6190191D}" type="presParOf" srcId="{4B137A60-1492-4B9A-AC61-7F95DD71E793}" destId="{EEAAC1F3-8F86-4DE6-B409-9FD84E21CE1E}" srcOrd="5" destOrd="0" presId="urn:microsoft.com/office/officeart/2005/8/layout/cycle5"/>
    <dgm:cxn modelId="{9A50B3F4-7E41-4A05-9370-257E59A9C1A8}" type="presParOf" srcId="{4B137A60-1492-4B9A-AC61-7F95DD71E793}" destId="{A55DD1E6-38C9-4139-B943-2A40FE01BDE8}" srcOrd="6" destOrd="0" presId="urn:microsoft.com/office/officeart/2005/8/layout/cycle5"/>
    <dgm:cxn modelId="{307A6F3F-A778-4EF6-BFCF-953856BDAA7C}" type="presParOf" srcId="{4B137A60-1492-4B9A-AC61-7F95DD71E793}" destId="{D9436C27-58D6-4480-9C5A-12720B4F16E4}" srcOrd="7" destOrd="0" presId="urn:microsoft.com/office/officeart/2005/8/layout/cycle5"/>
    <dgm:cxn modelId="{74614AD5-F152-4003-BDF7-9F1CBC37C687}" type="presParOf" srcId="{4B137A60-1492-4B9A-AC61-7F95DD71E793}" destId="{B99522E0-3CF3-47B1-A294-D96E4845058C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0E03D7-BA69-4E30-A49E-5BCFF83731B7}">
      <dsp:nvSpPr>
        <dsp:cNvPr id="0" name=""/>
        <dsp:cNvSpPr/>
      </dsp:nvSpPr>
      <dsp:spPr>
        <a:xfrm>
          <a:off x="1512166" y="0"/>
          <a:ext cx="3143800" cy="1072828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TRANSFERÊNCIAS DO FNAS AOS ENTES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1564537" y="52371"/>
        <a:ext cx="3039058" cy="968086"/>
      </dsp:txXfrm>
    </dsp:sp>
    <dsp:sp modelId="{BD61E4CB-02C0-4BA9-BC7B-9E48E826101A}">
      <dsp:nvSpPr>
        <dsp:cNvPr id="0" name=""/>
        <dsp:cNvSpPr/>
      </dsp:nvSpPr>
      <dsp:spPr>
        <a:xfrm>
          <a:off x="1287498" y="860363"/>
          <a:ext cx="2862497" cy="2862497"/>
        </a:xfrm>
        <a:custGeom>
          <a:avLst/>
          <a:gdLst/>
          <a:ahLst/>
          <a:cxnLst/>
          <a:rect l="0" t="0" r="0" b="0"/>
          <a:pathLst>
            <a:path>
              <a:moveTo>
                <a:pt x="2360144" y="342384"/>
              </a:moveTo>
              <a:arcTo wR="1431248" hR="1431248" stAng="18628024" swAng="1663444"/>
            </a:path>
          </a:pathLst>
        </a:custGeom>
        <a:noFill/>
        <a:ln w="76200" cap="flat" cmpd="sng" algn="ctr">
          <a:solidFill>
            <a:schemeClr val="tx2"/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100704-3B0C-4A9C-983E-D35632187D1F}">
      <dsp:nvSpPr>
        <dsp:cNvPr id="0" name=""/>
        <dsp:cNvSpPr/>
      </dsp:nvSpPr>
      <dsp:spPr>
        <a:xfrm>
          <a:off x="3345006" y="1970604"/>
          <a:ext cx="2491652" cy="132988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SERVIÇOS, PROGRAMAS, PROJETOS, GESTÃO DO SUAS </a:t>
          </a:r>
          <a:endParaRPr lang="pt-BR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09926" y="2035524"/>
        <a:ext cx="2361812" cy="1200049"/>
      </dsp:txXfrm>
    </dsp:sp>
    <dsp:sp modelId="{EEAAC1F3-8F86-4DE6-B409-9FD84E21CE1E}">
      <dsp:nvSpPr>
        <dsp:cNvPr id="0" name=""/>
        <dsp:cNvSpPr/>
      </dsp:nvSpPr>
      <dsp:spPr>
        <a:xfrm>
          <a:off x="1543997" y="1018042"/>
          <a:ext cx="2862497" cy="2862497"/>
        </a:xfrm>
        <a:custGeom>
          <a:avLst/>
          <a:gdLst/>
          <a:ahLst/>
          <a:cxnLst/>
          <a:rect l="0" t="0" r="0" b="0"/>
          <a:pathLst>
            <a:path>
              <a:moveTo>
                <a:pt x="2240280" y="2611901"/>
              </a:moveTo>
              <a:arcTo wR="1431248" hR="1431248" stAng="3334767" swAng="4476093"/>
            </a:path>
          </a:pathLst>
        </a:custGeom>
        <a:noFill/>
        <a:ln w="76200" cap="flat" cmpd="sng" algn="ctr">
          <a:solidFill>
            <a:schemeClr val="tx2"/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DD1E6-38C9-4139-B943-2A40FE01BDE8}">
      <dsp:nvSpPr>
        <dsp:cNvPr id="0" name=""/>
        <dsp:cNvSpPr/>
      </dsp:nvSpPr>
      <dsp:spPr>
        <a:xfrm>
          <a:off x="174274" y="1928931"/>
          <a:ext cx="2331108" cy="1251776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PRESTAÇÃO PELOS ENTES DAS OFERTAS À POPULAÇÃO 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235381" y="1990038"/>
        <a:ext cx="2208894" cy="1129562"/>
      </dsp:txXfrm>
    </dsp:sp>
    <dsp:sp modelId="{B99522E0-3CF3-47B1-A294-D96E4845058C}">
      <dsp:nvSpPr>
        <dsp:cNvPr id="0" name=""/>
        <dsp:cNvSpPr/>
      </dsp:nvSpPr>
      <dsp:spPr>
        <a:xfrm>
          <a:off x="1814087" y="929241"/>
          <a:ext cx="2862497" cy="2862497"/>
        </a:xfrm>
        <a:custGeom>
          <a:avLst/>
          <a:gdLst/>
          <a:ahLst/>
          <a:cxnLst/>
          <a:rect l="0" t="0" r="0" b="0"/>
          <a:pathLst>
            <a:path>
              <a:moveTo>
                <a:pt x="151585" y="790207"/>
              </a:moveTo>
              <a:arcTo wR="1431248" hR="1431248" stAng="12396501" swAng="1706895"/>
            </a:path>
          </a:pathLst>
        </a:custGeom>
        <a:noFill/>
        <a:ln w="76200" cap="flat" cmpd="sng" algn="ctr">
          <a:solidFill>
            <a:schemeClr val="tx2"/>
          </a:solidFill>
          <a:prstDash val="solid"/>
          <a:tailEnd type="arrow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5664C-3E19-4833-BB84-1AA7FA343550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B53DC-F8C4-4B01-AD73-6987A4FAC7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546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9F0CF-EEF9-4DF6-87BD-C9B96A1EF1DE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CFCCB-0DBC-4A64-80F8-AD706DD8C2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1409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fnas@mds.gov.br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blog.mds.gov.br/fnas" TargetMode="Externa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0254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BD930D6-7902-4658-9E0D-B44C6B714C4C}" type="slidenum">
              <a:rPr lang="pt-BR" smtClean="0"/>
              <a:pPr/>
              <a:t>10</a:t>
            </a:fld>
            <a:endParaRPr 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>
                <a:solidFill>
                  <a:prstClr val="black"/>
                </a:solidFill>
              </a:rPr>
              <a:pPr/>
              <a:t>12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pt-BR" sz="1200" b="1" dirty="0" smtClean="0">
                <a:latin typeface="Arial" pitchFamily="34" charset="0"/>
                <a:cs typeface="Arial" pitchFamily="34" charset="0"/>
              </a:rPr>
              <a:t>Saldos dos Governos de Estado - Recursos referentes à PSB</a:t>
            </a:r>
          </a:p>
          <a:p>
            <a:pPr rtl="0" eaLnBrk="1" fontAlgn="b" latinLnBrk="0" hangingPunct="1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Centro-Oeste:  R$ 2.968.083,29.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 que significa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22,1% DO TOTAL BRASIL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Nordeste:  R$ 9.984.170,84. O que significa: 74,3% DO TOTAL BRASIL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Norte: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R$ 56.440,94. O que significa: 0,4% DO TOTAL BRASIL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Sudeste: R$ 395.683,78. O que significa: 2,9% DO TOTAL BRASIL </a:t>
            </a:r>
          </a:p>
          <a:p>
            <a:pPr rtl="0" eaLnBrk="1" fontAlgn="b" latinLnBrk="0" hangingPunct="1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Sul:  R$ 26.296,72. O que significa: 0,2% DO TOTAL BRASIL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baseline="0" dirty="0" smtClean="0"/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Retirado do slide, mas incluído nas somatórias (Brasil, Região Sudeste e Minas Gerais).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Estes recursos muito provavelmente se referem a repasses anteriores ao SUAS.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Os Estados devem entrar em contato com FNAS para tratar da questão e providências para encerrar estas contas (pode envolver devolução de recursos). </a:t>
            </a: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>
                <a:solidFill>
                  <a:prstClr val="black"/>
                </a:solidFill>
              </a:rPr>
              <a:pPr/>
              <a:t>14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BD930D6-7902-4658-9E0D-B44C6B714C4C}" type="slidenum">
              <a:rPr lang="pt-BR" smtClean="0"/>
              <a:pPr/>
              <a:t>15</a:t>
            </a:fld>
            <a:endParaRPr 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>
                <a:solidFill>
                  <a:prstClr val="black"/>
                </a:solidFill>
              </a:rPr>
              <a:pPr/>
              <a:t>17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 smtClean="0"/>
              <a:t>Saldos</a:t>
            </a:r>
            <a:r>
              <a:rPr lang="pt-BR" b="1" baseline="0" dirty="0" smtClean="0"/>
              <a:t> dos Governos de Estado de recursos da Proteção Social Básica - Região SUDESTE</a:t>
            </a:r>
          </a:p>
          <a:p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Espirito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Santo: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R$ 338.731,42 - 86%</a:t>
            </a:r>
          </a:p>
          <a:p>
            <a:pPr rtl="0" eaLnBrk="1" fontAlgn="b" latinLnBrk="0" hangingPunct="1"/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Minas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Gerais: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R$ 56.952,36 - 14%</a:t>
            </a:r>
          </a:p>
          <a:p>
            <a:pPr rtl="0" eaLnBrk="1" fontAlgn="b" latinLnBrk="0" hangingPunct="1"/>
            <a:r>
              <a:rPr lang="pt-B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Total Geral: R$ 395.683,78 </a:t>
            </a:r>
            <a:r>
              <a:rPr lang="pt-BR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</a:t>
            </a: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Retirado do slide, mas incluído nas somatórias (Brasil, Região Sudeste e Minas Gerais).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Estes recursos muito provavelmente se referem a repasses anteriores ao SUAS. </a:t>
            </a:r>
          </a:p>
          <a:p>
            <a:pPr marL="0" marR="0" indent="0" algn="l" defTabSz="914400" rtl="0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aseline="0" dirty="0" smtClean="0"/>
              <a:t>Os Estados devem entrar em contato com FNAS para tratar da questão e providências para encerrar estas contas (pode envolver devolução de recursos). </a:t>
            </a: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b" latinLnBrk="0" hangingPunct="1"/>
            <a:endParaRPr lang="pt-BR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>
                <a:solidFill>
                  <a:prstClr val="black"/>
                </a:solidFill>
              </a:rPr>
              <a:pPr/>
              <a:t>18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7CFCCB-0DBC-4A64-80F8-AD706DD8C2FD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91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6497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837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BD930D6-7902-4658-9E0D-B44C6B714C4C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Monitoramento, pelo FNAS (Portaria 36/2014):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 execução financeira, pelos Fundos de Assistência Social, dos recursos do </a:t>
            </a:r>
            <a:r>
              <a:rPr lang="pt-BR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federal dos serviços </a:t>
            </a:r>
            <a:r>
              <a:rPr lang="pt-BR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PSB e PSE, excetuando-se aqueles destinados à implantação ou expansão.</a:t>
            </a:r>
          </a:p>
          <a:p>
            <a:endParaRPr lang="pt-BR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Contato com o FNAS: pode ser realizado via e-mail (</a:t>
            </a:r>
            <a:r>
              <a:rPr lang="pt-B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fnas@mds.gov.br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ou de forma presencial, a partir de agendamento prévio. 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instruções para o agendamento e o formulário de solicitação estão disponíveis no Blog do FNAS (</a:t>
            </a:r>
            <a:r>
              <a:rPr lang="pt-BR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http://blog.mds.gov.br/fnas</a:t>
            </a:r>
            <a:r>
              <a:rPr lang="pt-B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no campo “Apoio Técnico/Agendamento de Apoio Técnico”. 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9447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Monitoramento, pelo FNAS (Portaria 36/2014): 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 execução financeira, pelos Fundos de Assistência Social, dos recursos do </a:t>
            </a:r>
            <a:r>
              <a:rPr lang="pt-BR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federal dos serviços </a:t>
            </a:r>
            <a:r>
              <a:rPr lang="pt-BR" sz="12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sz="1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de PSB e PSE, excetuando-se aqueles destinados à implantação ou expansão.</a:t>
            </a:r>
          </a:p>
          <a:p>
            <a:endParaRPr lang="pt-BR" sz="1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Suspensão temporária: </a:t>
            </a:r>
            <a:r>
              <a:rPr lang="pt-BR" sz="3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somatório dos saldos por nível de proteção maior ou igual a 12 meses de repasse;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Restabelecimento do repasse: </a:t>
            </a:r>
            <a:r>
              <a:rPr lang="pt-BR" sz="3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somatório dos saldos menor que 12 meses de repasse.</a:t>
            </a:r>
          </a:p>
          <a:p>
            <a:pPr marL="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9447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BD930D6-7902-4658-9E0D-B44C6B714C4C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67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0" dirty="0" smtClean="0">
                <a:latin typeface="Arial" pitchFamily="34" charset="0"/>
                <a:cs typeface="Arial" pitchFamily="34" charset="0"/>
              </a:rPr>
              <a:t>Heterogeneidade e desigualdades (sociais, territoriais, regionais, econômicas, tributárias, administrativas) tencionam as relações intergovernamentais.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Imprecisão da legislação sobre responsabilidades dos entes.</a:t>
            </a:r>
            <a:r>
              <a:rPr lang="pt-BR" b="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 Constituição Federal elenca algumas responsabilidades e remete a questão às leis complementares. </a:t>
            </a:r>
            <a:endParaRPr lang="pt-BR" b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67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COMPETÊNCIAS COMUNS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Coordenação e gestão da política em  cada âmbito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pt-BR" dirty="0" err="1" smtClean="0"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de Serviços, Programas, Projetos e Gestão do SUAS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COMPETÊNCIAS ESPECÍFICAS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Benefícios (BPC e Eventuais) 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Transferência de Renda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Apoio Técnico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Capacitação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Atendimento à população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E58852-3D3B-4E58-8C5A-12CCE7BD4E22}" type="slidenum">
              <a:rPr lang="pt-BR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t-BR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678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Segundo</a:t>
            </a:r>
            <a:r>
              <a:rPr lang="pt-BR" baseline="0" dirty="0" smtClean="0"/>
              <a:t> as normativas do SUAS, e</a:t>
            </a:r>
            <a:r>
              <a:rPr lang="pt-BR" dirty="0" smtClean="0"/>
              <a:t>spera-se que os Estados</a:t>
            </a:r>
            <a:r>
              <a:rPr lang="pt-BR" baseline="0" dirty="0" smtClean="0"/>
              <a:t> também organizem os repasses de recursos a partir deste modelo, com ajustes no que se refere a suas especificidades no </a:t>
            </a:r>
            <a:r>
              <a:rPr lang="pt-BR" baseline="0" dirty="0" err="1" smtClean="0"/>
              <a:t>cofinanciamento</a:t>
            </a:r>
            <a:r>
              <a:rPr lang="pt-BR" baseline="0" dirty="0" smtClean="0"/>
              <a:t> (como a competência de </a:t>
            </a:r>
            <a:r>
              <a:rPr lang="pt-BR" baseline="0" dirty="0" err="1" smtClean="0"/>
              <a:t>cofinanciamento</a:t>
            </a:r>
            <a:r>
              <a:rPr lang="pt-BR" baseline="0" dirty="0" smtClean="0"/>
              <a:t> dos benefícios eventuais)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2504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Saldo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total Brasil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(Considerando Estados, Municípios – Serviços da PSB e PSE; Gestão/IGDSUAS e IGDBOLSA e Programas): 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R$</a:t>
            </a:r>
            <a:r>
              <a:rPr lang="pt-BR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1,5 bilhão.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Este montante representa praticamente a metade dos recursos orçamentários destinados pela LOA 2015 para Serviços, Programas e Gestão do SUAS  (IGDSUAS e IGD/Bolsa)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200" b="1" i="0" u="none" strike="noStrik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b="1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Dotação LOA 2015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3,1 bilhões, considerando Serviços da PSB, PSE, Programas e Gestão do SUAS (IGD/SUAS e IGD/Bolsa). </a:t>
            </a:r>
            <a:endParaRPr lang="en-US" dirty="0" smtClean="0"/>
          </a:p>
          <a:p>
            <a:pPr marL="285750" indent="-285750">
              <a:buFont typeface="Wingdings" pitchFamily="2" charset="2"/>
              <a:buChar char="§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83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456A1F-3D81-4FD5-BC88-36EFE18BCFE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283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A10C56-BD73-4DC6-ACBE-6C0DDD1F04FC}" type="datetimeFigureOut">
              <a:rPr lang="pt-BR" smtClean="0"/>
              <a:t>06/08/2015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8EB89A-7BFC-4D36-8F6D-7A8B1E3685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s.gov.br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548001" y="2852936"/>
            <a:ext cx="5387838" cy="2836912"/>
          </a:xfrm>
        </p:spPr>
        <p:txBody>
          <a:bodyPr>
            <a:normAutofit fontScale="90000"/>
          </a:bodyPr>
          <a:lstStyle/>
          <a:p>
            <a:pPr algn="r"/>
            <a:r>
              <a:rPr lang="pt-BR" sz="31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“Como utilizar os saldos em conta da assistência social nos municípios?”</a:t>
            </a:r>
            <a: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QUALIFICA SUAS</a:t>
            </a:r>
            <a:r>
              <a:rPr lang="pt-BR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600" i="1" dirty="0" smtClean="0">
                <a:solidFill>
                  <a:schemeClr val="tx1"/>
                </a:solidFill>
              </a:rPr>
              <a:t> </a:t>
            </a:r>
            <a:r>
              <a:rPr lang="pt-BR" sz="3600" dirty="0" smtClean="0">
                <a:solidFill>
                  <a:schemeClr val="tx1"/>
                </a:solidFill>
              </a:rPr>
              <a:t/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3600" dirty="0" smtClean="0">
                <a:solidFill>
                  <a:schemeClr val="tx1"/>
                </a:solidFill>
              </a:rPr>
              <a:t/>
            </a:r>
            <a:br>
              <a:rPr lang="pt-BR" sz="3600" dirty="0" smtClean="0">
                <a:solidFill>
                  <a:schemeClr val="tx1"/>
                </a:solidFill>
              </a:rPr>
            </a:br>
            <a:r>
              <a:rPr lang="pt-BR" sz="2000" b="1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Agosto de 2015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>
                <a:latin typeface="Arial" pitchFamily="34" charset="0"/>
                <a:cs typeface="Arial" pitchFamily="34" charset="0"/>
              </a:rPr>
            </a:br>
            <a:r>
              <a:rPr lang="pt-BR" dirty="0" smtClean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71800" y="6165304"/>
            <a:ext cx="6372200" cy="692696"/>
          </a:xfrm>
          <a:noFill/>
        </p:spPr>
        <p:txBody>
          <a:bodyPr>
            <a:noAutofit/>
          </a:bodyPr>
          <a:lstStyle/>
          <a:p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IEDA CASTRO </a:t>
            </a:r>
            <a:r>
              <a:rPr lang="pt-BR" sz="1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Secretária Nacional de Assistência Social </a:t>
            </a:r>
          </a:p>
        </p:txBody>
      </p:sp>
      <p:pic>
        <p:nvPicPr>
          <p:cNvPr id="2051" name="Picture 3" descr="C:\Users\juliana.pereira\AppData\Local\Microsoft\Windows\Temporary Internet Files\Content.Outlook\ZLSRRX5U\selo_SUAS_10ano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336848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uliana.pereira\AppData\Local\Microsoft\Windows\Temporary Internet Files\Content.Outlook\ZLSRRX5U\Logo Governo e MDS - PN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444186"/>
            <a:ext cx="2664296" cy="40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6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84703" y="332656"/>
            <a:ext cx="82890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CENÁRIO NACIONAL </a:t>
            </a:r>
          </a:p>
          <a:p>
            <a:pPr algn="ctr"/>
            <a:endParaRPr lang="pt-BR" sz="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SALDO DOS RECURSOS DO COFINANCIAMENTO FEDERAL REPASSADOS PELO FNAS</a:t>
            </a:r>
          </a:p>
          <a:p>
            <a:pPr algn="ctr"/>
            <a:r>
              <a:rPr lang="pt-BR" sz="2400" b="1" dirty="0">
                <a:latin typeface="Arial" pitchFamily="34" charset="0"/>
                <a:cs typeface="Arial" pitchFamily="34" charset="0"/>
              </a:rPr>
              <a:t>Posição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30.06.2015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43213"/>
              </p:ext>
            </p:extLst>
          </p:nvPr>
        </p:nvGraphicFramePr>
        <p:xfrm>
          <a:off x="1317579" y="2420888"/>
          <a:ext cx="6716770" cy="38427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42253"/>
                <a:gridCol w="4974517"/>
              </a:tblGrid>
              <a:tr h="0">
                <a:tc>
                  <a:txBody>
                    <a:bodyPr/>
                    <a:lstStyle/>
                    <a:p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SALDOS</a:t>
                      </a: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DOS MUNICÍPIOS E ESTADOS </a:t>
                      </a:r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2015 </a:t>
                      </a:r>
                      <a:endParaRPr lang="pt-BR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400" b="1" kern="1200" dirty="0" smtClean="0">
                          <a:latin typeface="Arial" pitchFamily="34" charset="0"/>
                          <a:cs typeface="Arial" pitchFamily="34" charset="0"/>
                        </a:rPr>
                        <a:t>BRASIL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latin typeface="Arial" pitchFamily="34" charset="0"/>
                          <a:cs typeface="Arial" pitchFamily="34" charset="0"/>
                        </a:rPr>
                        <a:t>R$ 1,5 bilhão (aproximadamente)</a:t>
                      </a:r>
                      <a:endParaRPr lang="pt-BR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400" b="1" kern="1200" dirty="0" smtClean="0">
                          <a:latin typeface="Arial" pitchFamily="34" charset="0"/>
                          <a:cs typeface="Arial" pitchFamily="34" charset="0"/>
                        </a:rPr>
                        <a:t>REGIÃO SUDESTE</a:t>
                      </a:r>
                      <a:endParaRPr kumimoji="0" lang="pt-BR" sz="24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Arial" pitchFamily="34" charset="0"/>
                          <a:cs typeface="Arial" pitchFamily="34" charset="0"/>
                        </a:rPr>
                        <a:t>R$ 539,8 milhões, o que representa:</a:t>
                      </a:r>
                    </a:p>
                    <a:p>
                      <a:pPr marL="742950" lvl="1" indent="-285750">
                        <a:buFont typeface="Wingdings" pitchFamily="2" charset="2"/>
                        <a:buChar char="§"/>
                      </a:pPr>
                      <a:r>
                        <a:rPr lang="pt-BR" sz="2000" b="1" dirty="0" smtClean="0">
                          <a:latin typeface="Arial" pitchFamily="34" charset="0"/>
                          <a:cs typeface="Arial" pitchFamily="34" charset="0"/>
                        </a:rPr>
                        <a:t>36,2%</a:t>
                      </a:r>
                      <a:r>
                        <a:rPr lang="pt-BR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do Total Brasil</a:t>
                      </a:r>
                    </a:p>
                    <a:p>
                      <a:pPr marL="457200" lvl="1" indent="0">
                        <a:buFont typeface="Wingdings" pitchFamily="2" charset="2"/>
                        <a:buNone/>
                      </a:pPr>
                      <a:endParaRPr lang="pt-BR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1" dirty="0" smtClean="0">
                          <a:latin typeface="Arial" pitchFamily="34" charset="0"/>
                          <a:cs typeface="Arial" pitchFamily="34" charset="0"/>
                        </a:rPr>
                        <a:t>MINAS GERAIS </a:t>
                      </a:r>
                      <a:r>
                        <a:rPr lang="pt-BR" b="1" dirty="0" smtClean="0">
                          <a:latin typeface="Arial" pitchFamily="34" charset="0"/>
                          <a:cs typeface="Arial" pitchFamily="34" charset="0"/>
                        </a:rPr>
                        <a:t>(Estado +</a:t>
                      </a:r>
                      <a:r>
                        <a:rPr lang="pt-BR" b="1" baseline="0" dirty="0" smtClean="0">
                          <a:latin typeface="Arial" pitchFamily="34" charset="0"/>
                          <a:cs typeface="Arial" pitchFamily="34" charset="0"/>
                        </a:rPr>
                        <a:t> Municípios)</a:t>
                      </a:r>
                      <a:endParaRPr lang="pt-B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latin typeface="Arial" pitchFamily="34" charset="0"/>
                          <a:cs typeface="Arial" pitchFamily="34" charset="0"/>
                        </a:rPr>
                        <a:t>R$ 173,9 milhões, o que representa:</a:t>
                      </a:r>
                    </a:p>
                    <a:p>
                      <a:pPr marL="742950" lvl="1" indent="-285750">
                        <a:buFont typeface="Wingdings" pitchFamily="2" charset="2"/>
                        <a:buChar char="§"/>
                      </a:pPr>
                      <a:r>
                        <a:rPr lang="pt-BR" sz="2000" b="1" dirty="0" smtClean="0">
                          <a:latin typeface="Arial" pitchFamily="34" charset="0"/>
                          <a:cs typeface="Arial" pitchFamily="34" charset="0"/>
                        </a:rPr>
                        <a:t>11,7% do Total do Brasil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pt-BR" sz="2000" b="1" dirty="0" smtClean="0">
                          <a:latin typeface="Arial" pitchFamily="34" charset="0"/>
                          <a:cs typeface="Arial" pitchFamily="34" charset="0"/>
                        </a:rPr>
                        <a:t>32,2% do Total Sudeste</a:t>
                      </a:r>
                    </a:p>
                    <a:p>
                      <a:pPr marL="457200" lvl="1" indent="0">
                        <a:buFont typeface="Wingdings" pitchFamily="2" charset="2"/>
                        <a:buNone/>
                      </a:pPr>
                      <a:endParaRPr lang="pt-BR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286456" y="630932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Fonte: FNAS/MDS.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52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431981"/>
              </p:ext>
            </p:extLst>
          </p:nvPr>
        </p:nvGraphicFramePr>
        <p:xfrm>
          <a:off x="815514" y="980728"/>
          <a:ext cx="7355160" cy="2351082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$ 34.525.817,17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$ 142.202.494,12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$ 62.368.225,95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12%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$ 194.083.593,67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37%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$ 97.058.932,17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$ 530.239.063,08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662777"/>
              </p:ext>
            </p:extLst>
          </p:nvPr>
        </p:nvGraphicFramePr>
        <p:xfrm>
          <a:off x="827584" y="4077072"/>
          <a:ext cx="7263407" cy="2428412"/>
        </p:xfrm>
        <a:graphic>
          <a:graphicData uri="http://schemas.openxmlformats.org/drawingml/2006/table">
            <a:tbl>
              <a:tblPr firstRow="1" firstCol="1" bandRow="1"/>
              <a:tblGrid>
                <a:gridCol w="3174331"/>
                <a:gridCol w="2237419"/>
                <a:gridCol w="1851657"/>
              </a:tblGrid>
              <a:tr h="33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Percentual</a:t>
                      </a:r>
                      <a:endParaRPr kumimoji="0" lang="pt-BR" sz="20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$ 18.661.162,61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$ 52.733.282,85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21%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$ 20.977.944,57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$ 112.910.453,88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44%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$ 50.090.467,73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$ 255.373.311,64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100%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91" name="CaixaDeTexto 7"/>
          <p:cNvSpPr txBox="1">
            <a:spLocks noChangeArrowheads="1"/>
          </p:cNvSpPr>
          <p:nvPr/>
        </p:nvSpPr>
        <p:spPr bwMode="auto">
          <a:xfrm>
            <a:off x="1043608" y="476672"/>
            <a:ext cx="69958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 - Recursos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referentes à 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PSB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1058036" y="3645024"/>
            <a:ext cx="698139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 - Recursos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referentes à 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PSE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8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522566"/>
              </p:ext>
            </p:extLst>
          </p:nvPr>
        </p:nvGraphicFramePr>
        <p:xfrm>
          <a:off x="858416" y="838923"/>
          <a:ext cx="7355160" cy="2351082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27.268.593,62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6,26%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144.153.724,17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33,12%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25.589.817,29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5,88%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173.191.672,82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39,79%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65.080.617,83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14,95%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435.284.425,73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248563"/>
              </p:ext>
            </p:extLst>
          </p:nvPr>
        </p:nvGraphicFramePr>
        <p:xfrm>
          <a:off x="827584" y="4077072"/>
          <a:ext cx="7263407" cy="2428412"/>
        </p:xfrm>
        <a:graphic>
          <a:graphicData uri="http://schemas.openxmlformats.org/drawingml/2006/table">
            <a:tbl>
              <a:tblPr firstRow="1" firstCol="1" bandRow="1"/>
              <a:tblGrid>
                <a:gridCol w="3174331"/>
                <a:gridCol w="2237419"/>
                <a:gridCol w="1851657"/>
              </a:tblGrid>
              <a:tr h="33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Percentual</a:t>
                      </a:r>
                      <a:endParaRPr kumimoji="0" lang="pt-BR" sz="20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13.519.168,01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10,48%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45.257.550,12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35,08%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7.446.578,34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5,77%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33.886.125,03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26,26%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28.914.769,69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22,41%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129.024.191,19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100%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91" name="CaixaDeTexto 7"/>
          <p:cNvSpPr txBox="1">
            <a:spLocks noChangeArrowheads="1"/>
          </p:cNvSpPr>
          <p:nvPr/>
        </p:nvSpPr>
        <p:spPr bwMode="auto">
          <a:xfrm>
            <a:off x="899592" y="438813"/>
            <a:ext cx="70070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Recursos </a:t>
            </a:r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referentes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à Gestão</a:t>
            </a:r>
            <a:endParaRPr lang="pt-BR" alt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683568" y="3645024"/>
            <a:ext cx="77048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- Recursos </a:t>
            </a:r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referentes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aos Programas</a:t>
            </a:r>
            <a:endParaRPr lang="pt-BR" alt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42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37192"/>
              </p:ext>
            </p:extLst>
          </p:nvPr>
        </p:nvGraphicFramePr>
        <p:xfrm>
          <a:off x="1014478" y="2204864"/>
          <a:ext cx="7263407" cy="2428412"/>
        </p:xfrm>
        <a:graphic>
          <a:graphicData uri="http://schemas.openxmlformats.org/drawingml/2006/table">
            <a:tbl>
              <a:tblPr firstRow="1" firstCol="1" bandRow="1"/>
              <a:tblGrid>
                <a:gridCol w="3174331"/>
                <a:gridCol w="2237419"/>
                <a:gridCol w="1851657"/>
              </a:tblGrid>
              <a:tr h="3393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Percentual</a:t>
                      </a:r>
                      <a:endParaRPr kumimoji="0" lang="pt-BR" sz="20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$ 4.577.866,07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22%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$ 7.997.819,54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39%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$ 2.400.855,34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12%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$ 4.377.711,24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21%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$ 1.048.077,66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$ 20.402.329,85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100%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565482" y="1484784"/>
            <a:ext cx="81614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GOVERNOS DE ESTADO 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- Recursos </a:t>
            </a:r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referentes à 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PSE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131908"/>
              </p:ext>
            </p:extLst>
          </p:nvPr>
        </p:nvGraphicFramePr>
        <p:xfrm>
          <a:off x="930424" y="980728"/>
          <a:ext cx="7355160" cy="2351082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15.317.772,95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27,61%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16.977.473,01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30,60%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   6.480.248,26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11,68%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   9.439.128,38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17,01%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       7.271.362,82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13,10%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R$         55.485.985,42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089793"/>
              </p:ext>
            </p:extLst>
          </p:nvPr>
        </p:nvGraphicFramePr>
        <p:xfrm>
          <a:off x="976300" y="4380157"/>
          <a:ext cx="7263407" cy="2408489"/>
        </p:xfrm>
        <a:graphic>
          <a:graphicData uri="http://schemas.openxmlformats.org/drawingml/2006/table">
            <a:tbl>
              <a:tblPr firstRow="1" firstCol="1" bandRow="1"/>
              <a:tblGrid>
                <a:gridCol w="3174331"/>
                <a:gridCol w="2237419"/>
                <a:gridCol w="1851657"/>
              </a:tblGrid>
              <a:tr h="267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REGIÃO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Percentual</a:t>
                      </a:r>
                      <a:endParaRPr kumimoji="0" lang="pt-BR" sz="2000" b="1" kern="12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Centro-Oeste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6.291.323,08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12,52%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5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Nordeste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22.193.625,35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44,17%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Norte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2.530.863,09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5,04%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SUDESTE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11.524.198,18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22,93%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9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Sul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  7.711.257,99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15,35%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11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  50.251.267,69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100%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491" name="CaixaDeTexto 7"/>
          <p:cNvSpPr txBox="1">
            <a:spLocks noChangeArrowheads="1"/>
          </p:cNvSpPr>
          <p:nvPr/>
        </p:nvSpPr>
        <p:spPr bwMode="auto">
          <a:xfrm>
            <a:off x="2279385" y="260648"/>
            <a:ext cx="46572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GOVERNOS DE ESTADO</a:t>
            </a:r>
          </a:p>
          <a:p>
            <a:pPr algn="ctr"/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Recursos </a:t>
            </a:r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referentes à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Gestão</a:t>
            </a:r>
            <a:endParaRPr lang="pt-BR" alt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2279385" y="3579872"/>
            <a:ext cx="496855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GOVERNOS DE ESTADO </a:t>
            </a:r>
          </a:p>
          <a:p>
            <a:pPr algn="ctr"/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Recursos </a:t>
            </a:r>
            <a:r>
              <a:rPr lang="pt-BR" alt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referentes 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aos Programas</a:t>
            </a:r>
            <a:endParaRPr lang="pt-BR" alt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1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41328" y="478448"/>
            <a:ext cx="8289016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CENÁRIO DA REGIÃO SUDESTE </a:t>
            </a:r>
          </a:p>
          <a:p>
            <a:pPr algn="ctr"/>
            <a:endParaRPr lang="pt-BR" sz="9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SALDO DOS RECURSOS DO COFINANCIAMENTO FEDERAL REPASSADOS PELO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FNAS </a:t>
            </a:r>
          </a:p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(Posição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30.06.2015)</a:t>
            </a:r>
            <a:endParaRPr lang="pt-BR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0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149" y="2894494"/>
            <a:ext cx="4713374" cy="334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3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888099"/>
              </p:ext>
            </p:extLst>
          </p:nvPr>
        </p:nvGraphicFramePr>
        <p:xfrm>
          <a:off x="827584" y="1132811"/>
          <a:ext cx="7355160" cy="2031550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$ 23.496.319,69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12%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$ 69.489.674,93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36%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de Janeiro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$ 35.516.320,14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São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Paulo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$ 65.581.278,91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34%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$ 194.083.593,67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91" name="CaixaDeTexto 7"/>
          <p:cNvSpPr txBox="1">
            <a:spLocks noChangeArrowheads="1"/>
          </p:cNvSpPr>
          <p:nvPr/>
        </p:nvSpPr>
        <p:spPr bwMode="auto">
          <a:xfrm>
            <a:off x="1867247" y="332656"/>
            <a:ext cx="52886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SALDOS DOS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MUNICÍPIOS DO SUDESTE </a:t>
            </a:r>
          </a:p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RECURSOS REFERENTES À PSB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1795239" y="3568580"/>
            <a:ext cx="52886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 DO SUDESTE</a:t>
            </a: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 RECURSOS REFERENTES À PSE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265331"/>
              </p:ext>
            </p:extLst>
          </p:nvPr>
        </p:nvGraphicFramePr>
        <p:xfrm>
          <a:off x="815514" y="4293096"/>
          <a:ext cx="7355160" cy="2031550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$ 8.909.973,14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8%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R$ 25.872.622,67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23%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de Janeiro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$ 34.074.294,58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São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Paulo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$ 44.053.563,49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39%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$ 112.910.453,88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504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582341"/>
              </p:ext>
            </p:extLst>
          </p:nvPr>
        </p:nvGraphicFramePr>
        <p:xfrm>
          <a:off x="913880" y="1001083"/>
          <a:ext cx="7355160" cy="2031550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18.757.087,17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10,83%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60.801.415,14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35,11%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de Janeiro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32.687.953,25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18,87%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São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Paulo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60.945.217,26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35,19%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="1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R$       173.191.672,82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491" name="CaixaDeTexto 7"/>
          <p:cNvSpPr txBox="1">
            <a:spLocks noChangeArrowheads="1"/>
          </p:cNvSpPr>
          <p:nvPr/>
        </p:nvSpPr>
        <p:spPr bwMode="auto">
          <a:xfrm>
            <a:off x="2083017" y="354752"/>
            <a:ext cx="52180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 DO SUDESTE</a:t>
            </a:r>
          </a:p>
          <a:p>
            <a:pPr algn="ctr"/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RECURSOS REFERENTES À GESTÃO</a:t>
            </a:r>
            <a:endParaRPr lang="pt-BR" alt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1907704" y="3562160"/>
            <a:ext cx="58273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MUNICÍPIOS</a:t>
            </a:r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 SUDESTE </a:t>
            </a:r>
          </a:p>
          <a:p>
            <a:r>
              <a:rPr lang="pt-BR" alt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RECURSOS REFERENTES AOS PROGRAMAS</a:t>
            </a:r>
            <a:endParaRPr lang="pt-BR" altLang="pt-BR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66242"/>
              </p:ext>
            </p:extLst>
          </p:nvPr>
        </p:nvGraphicFramePr>
        <p:xfrm>
          <a:off x="815514" y="4293096"/>
          <a:ext cx="7355160" cy="2031550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6.266.889,03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18,49%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11.562.492,09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34,12%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de Janeiro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6.747.788,99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19,91%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São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Paulo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9.308.954,92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27,47%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t-BR" sz="2000" b="1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33.886.125,03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553000" y="1340768"/>
            <a:ext cx="80245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GOVERNOS DE ESTADO DO SUDESTE</a:t>
            </a:r>
          </a:p>
          <a:p>
            <a:pPr algn="ctr"/>
            <a:r>
              <a:rPr lang="pt-BR" altLang="pt-BR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RECURSOS REFERENTES À PSE</a:t>
            </a:r>
            <a:endParaRPr lang="pt-BR" altLang="pt-BR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317559"/>
              </p:ext>
            </p:extLst>
          </p:nvPr>
        </p:nvGraphicFramePr>
        <p:xfrm>
          <a:off x="750169" y="2420888"/>
          <a:ext cx="7355160" cy="2286947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4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$ 646.784,08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15%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4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4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$ 712.758,24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16%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</a:t>
                      </a:r>
                      <a:r>
                        <a:rPr lang="pt-BR" sz="24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de Janeiro</a:t>
                      </a:r>
                      <a:endParaRPr lang="pt-BR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$ 2.161.944,18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49%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São</a:t>
                      </a:r>
                      <a:r>
                        <a:rPr lang="pt-BR" sz="24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Paulo</a:t>
                      </a:r>
                      <a:endParaRPr lang="pt-BR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$ 856.224,74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R</a:t>
                      </a: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$ 4.377.711,24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1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91" name="CaixaDeTexto 7"/>
          <p:cNvSpPr txBox="1">
            <a:spLocks noChangeArrowheads="1"/>
          </p:cNvSpPr>
          <p:nvPr/>
        </p:nvSpPr>
        <p:spPr bwMode="auto">
          <a:xfrm>
            <a:off x="448504" y="298153"/>
            <a:ext cx="826489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GOVERNOS DE ESTADO DA REGIÃO SUDESTE </a:t>
            </a:r>
            <a:endParaRPr lang="pt-BR" alt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 RECURSOS REFERENTES À GESTÃO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92" name="CaixaDeTexto 8"/>
          <p:cNvSpPr txBox="1">
            <a:spLocks noChangeArrowheads="1"/>
          </p:cNvSpPr>
          <p:nvPr/>
        </p:nvSpPr>
        <p:spPr bwMode="auto">
          <a:xfrm>
            <a:off x="227917" y="3622288"/>
            <a:ext cx="870607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SALDOS DOS </a:t>
            </a:r>
            <a:r>
              <a:rPr lang="pt-BR" alt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GOVERNOS DE ESTADO DA REGIÃO SUDESTE</a:t>
            </a:r>
          </a:p>
          <a:p>
            <a:pPr algn="ctr"/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RECURSOS REFERENTES AOS PROGRAMAS</a:t>
            </a:r>
            <a:endParaRPr lang="pt-BR" altLang="pt-B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17897"/>
              </p:ext>
            </p:extLst>
          </p:nvPr>
        </p:nvGraphicFramePr>
        <p:xfrm>
          <a:off x="827584" y="1196752"/>
          <a:ext cx="7355160" cy="2031550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      997.872,52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10,57%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   2.618.763,21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27,74%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 de Janeiro</a:t>
                      </a:r>
                      <a:endParaRPr lang="pt-BR" sz="2000" kern="1200" baseline="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   1.043.636,06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11,06%</a:t>
                      </a:r>
                      <a:endParaRPr lang="pt-BR" sz="2000" kern="1200" baseline="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São Paulo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       4.778.856,59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50,63%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2000" b="1" kern="120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R$            9.439.128,38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940427"/>
              </p:ext>
            </p:extLst>
          </p:nvPr>
        </p:nvGraphicFramePr>
        <p:xfrm>
          <a:off x="827584" y="4365104"/>
          <a:ext cx="7355160" cy="2031550"/>
        </p:xfrm>
        <a:graphic>
          <a:graphicData uri="http://schemas.openxmlformats.org/drawingml/2006/table">
            <a:tbl>
              <a:tblPr firstRow="1" firstCol="1" bandRow="1"/>
              <a:tblGrid>
                <a:gridCol w="3076568"/>
                <a:gridCol w="2403544"/>
                <a:gridCol w="1875048"/>
              </a:tblGrid>
              <a:tr h="2714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UF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2015</a:t>
                      </a:r>
                      <a:endParaRPr lang="pt-BR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Percentual</a:t>
                      </a:r>
                      <a:endParaRPr lang="pt-BR" sz="2000" b="1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Espírito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Santo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2.308.725,18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20,03%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MINAS</a:t>
                      </a:r>
                      <a:r>
                        <a:rPr lang="pt-BR" sz="2000" b="1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GERAIS</a:t>
                      </a:r>
                      <a:endParaRPr lang="pt-BR" sz="2000" b="1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2.768.651,37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24,02%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Rio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de Janeiro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4.641.081,25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40,27%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280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São</a:t>
                      </a:r>
                      <a:r>
                        <a:rPr lang="pt-BR" sz="2000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Paulo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  1.805.740,38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15,67%</a:t>
                      </a:r>
                      <a:endParaRPr kumimoji="0" lang="pt-BR" sz="2000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 Total Geral </a:t>
                      </a:r>
                      <a:endParaRPr lang="pt-BR" sz="20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kern="1200" baseline="0" dirty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Calibri"/>
                          <a:cs typeface="Times New Roman"/>
                        </a:rPr>
                        <a:t> R$   11.524.198,18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pt-BR" sz="2000" b="1" kern="120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Times New Roman"/>
                          <a:cs typeface="Times New Roman"/>
                        </a:rPr>
                        <a:t>100%</a:t>
                      </a:r>
                      <a:endParaRPr kumimoji="0" lang="pt-BR" sz="2000" b="1" kern="1200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267200" y="3767931"/>
          <a:ext cx="609600" cy="190500"/>
        </p:xfrm>
        <a:graphic>
          <a:graphicData uri="http://schemas.openxmlformats.org/drawingml/2006/table">
            <a:tbl>
              <a:tblPr/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4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565008"/>
            <a:ext cx="8784976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UNIÃO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responsável pela coordenação geral e diretrizes nacionais das políticas públicas. Papel crucial de arrecadação fiscal e de distribuição de impostos na forma das transferências obrigatórias e voluntárias. 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ESTADOS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apoio à prestação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de serviços e à execução das políticas sociais. Desempenham papel importante na arrecadação de impostos e no cenário político. 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MUNICÍPIOS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principais agentes de execução das políticas públicas. Atores de peso no arranjo político. Papel crucial na implementação da prestação de serviços públicos. </a:t>
            </a:r>
          </a:p>
          <a:p>
            <a:pPr algn="just">
              <a:spcBef>
                <a:spcPts val="0"/>
              </a:spcBef>
            </a:pPr>
            <a:endParaRPr lang="pt-BR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endParaRPr lang="pt-BR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r>
              <a:rPr lang="pt-BR" sz="1100" dirty="0" smtClean="0">
                <a:solidFill>
                  <a:schemeClr val="bg1">
                    <a:lumMod val="50000"/>
                  </a:schemeClr>
                </a:solidFill>
              </a:rPr>
              <a:t>Fonte: LASSANCE, A. Federalismo à brasileira, IPEA, 2012.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89756" y="53387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3200" b="1" dirty="0" smtClean="0">
                <a:latin typeface="Arial" pitchFamily="34" charset="0"/>
              </a:rPr>
              <a:t>FEDERALISMO BRASILEIRO</a:t>
            </a:r>
          </a:p>
          <a:p>
            <a:pPr algn="ctr">
              <a:defRPr/>
            </a:pPr>
            <a:r>
              <a:rPr lang="pt-BR" sz="2400" b="1" dirty="0" smtClean="0">
                <a:latin typeface="Arial" pitchFamily="34" charset="0"/>
              </a:rPr>
              <a:t> (CF de 1988) </a:t>
            </a:r>
            <a:endParaRPr lang="pt-BR" sz="2400" b="1" dirty="0">
              <a:latin typeface="Arial" pitchFamily="34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1403648" y="1717535"/>
            <a:ext cx="576064" cy="21602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1907704" y="3204344"/>
            <a:ext cx="576064" cy="21602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a direita 9"/>
          <p:cNvSpPr/>
          <p:nvPr/>
        </p:nvSpPr>
        <p:spPr>
          <a:xfrm>
            <a:off x="2195736" y="4768312"/>
            <a:ext cx="432048" cy="216024"/>
          </a:xfrm>
          <a:prstGeom prst="right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61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-95188" y="260648"/>
            <a:ext cx="9252520" cy="9906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QUESTÕES QUE EMERGEM  FRENTE A ESSE  CENÁRIO... 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6596" y="83671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</p:txBody>
      </p:sp>
      <p:sp>
        <p:nvSpPr>
          <p:cNvPr id="2" name="CaixaDeTexto 1"/>
          <p:cNvSpPr txBox="1"/>
          <p:nvPr/>
        </p:nvSpPr>
        <p:spPr>
          <a:xfrm>
            <a:off x="246596" y="1483043"/>
            <a:ext cx="871789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POR QUE OS RECURSOS NÃO ESTÃO SENDO GASTOS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pt-BR" sz="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COMO OS ENTES TÊM GARANTIDO AS OFERTAS DO SUAS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Com recursos do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 estadual, municipal?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A NÃO UTILIZAÇÃO DOS RECURSOS DO COFINANCIAMENTO FEDERAL PREJUDICA AS OFERTAS DO SUAS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endParaRPr lang="pt-BR" sz="8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COMO JUSTIFICAR A NECESSIDADE DO MONTANTE DE RECURSOS DO COFINANCIAMENTO FEDERAL ATUALMENTE DESTINADO PARA GARANTIR AS OFERTAS DO SUAS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86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8224" y="1700808"/>
            <a:ext cx="8289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MEDIDAS ADOTADAS PELO FNAS</a:t>
            </a:r>
          </a:p>
          <a:p>
            <a:pPr algn="ctr"/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800" i="1" dirty="0" smtClean="0">
                <a:latin typeface="Arial" pitchFamily="34" charset="0"/>
                <a:cs typeface="Arial" pitchFamily="34" charset="0"/>
              </a:rPr>
              <a:t>Para otimizar 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a destinação do </a:t>
            </a:r>
            <a:r>
              <a:rPr lang="pt-BR" sz="2800" i="1" dirty="0" err="1"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2800" i="1" dirty="0">
                <a:latin typeface="Arial" pitchFamily="34" charset="0"/>
                <a:cs typeface="Arial" pitchFamily="34" charset="0"/>
              </a:rPr>
              <a:t> federal e assegurar que todos os entes disponham destes recursos para apoiar a continuidade das ofertas do SUAS.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43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23528" y="188640"/>
            <a:ext cx="8568952" cy="626469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350"/>
              </a:spcAft>
              <a:buClrTx/>
              <a:buNone/>
            </a:pPr>
            <a:r>
              <a:rPr lang="pt-BR" b="1" u="sng" dirty="0">
                <a:latin typeface="Arial" pitchFamily="34" charset="0"/>
                <a:cs typeface="Arial" pitchFamily="34" charset="0"/>
              </a:rPr>
              <a:t>MONITORAMENTO DA EXECUÇÃO FINANCEIRA DOS </a:t>
            </a:r>
            <a:r>
              <a:rPr lang="pt-BR" b="1" u="sng" dirty="0" smtClean="0">
                <a:latin typeface="Arial" pitchFamily="34" charset="0"/>
                <a:cs typeface="Arial" pitchFamily="34" charset="0"/>
              </a:rPr>
              <a:t>ENTES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b="1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1600" b="1" dirty="0" smtClean="0">
                <a:latin typeface="Arial" pitchFamily="34" charset="0"/>
                <a:cs typeface="Arial" pitchFamily="34" charset="0"/>
              </a:rPr>
              <a:t>Portaria MDS n° 36/2014)</a:t>
            </a:r>
          </a:p>
          <a:p>
            <a:pPr marL="0" indent="0" algn="ctr">
              <a:spcBef>
                <a:spcPts val="0"/>
              </a:spcBef>
              <a:spcAft>
                <a:spcPts val="350"/>
              </a:spcAft>
              <a:buClrTx/>
              <a:buNone/>
            </a:pPr>
            <a:endParaRPr lang="pt-BR" sz="800" dirty="0" smtClean="0"/>
          </a:p>
          <a:p>
            <a:pPr marL="177800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§"/>
            </a:pPr>
            <a:endParaRPr lang="pt-BR" sz="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§"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APURAÇÃO TRIMESTRAL PELO FNAS </a:t>
            </a:r>
            <a:r>
              <a:rPr lang="pt-BR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 execução financeira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pelos Fundos de Assistência </a:t>
            </a:r>
            <a:r>
              <a:rPr lang="pt-BR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Social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 recursos do </a:t>
            </a:r>
            <a:r>
              <a:rPr lang="pt-BR" sz="18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federal destinados aos </a:t>
            </a: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Serviços </a:t>
            </a:r>
            <a:r>
              <a:rPr lang="pt-BR" sz="1800" b="1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pt-BR" sz="18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ocioassistenciais</a:t>
            </a: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pt-BR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PSB e PSE. </a:t>
            </a:r>
          </a:p>
          <a:p>
            <a:pPr marL="210312" lvl="4" indent="0" algn="just">
              <a:spcBef>
                <a:spcPts val="0"/>
              </a:spcBef>
              <a:spcAft>
                <a:spcPts val="350"/>
              </a:spcAft>
              <a:buClrTx/>
              <a:buNone/>
            </a:pPr>
            <a:endParaRPr lang="pt-BR" sz="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10312" lvl="4" indent="0" algn="just">
              <a:spcBef>
                <a:spcPts val="0"/>
              </a:spcBef>
              <a:spcAft>
                <a:spcPts val="350"/>
              </a:spcAft>
              <a:buClrTx/>
              <a:buNone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Situações: </a:t>
            </a: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Suspensão temporária;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somatório dos saldos por nível de proteção maior ou igual a 12 meses de repasse;</a:t>
            </a: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Restabelecimento do repasse: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somatório dos saldos menor que 12 meses de repasse.</a:t>
            </a: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endParaRPr lang="pt-BR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63525" indent="-263525" algn="just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§"/>
              <a:tabLst>
                <a:tab pos="263525" algn="l"/>
              </a:tabLst>
            </a:pPr>
            <a:r>
              <a:rPr lang="pt-BR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COMUNICAÇÃO PELO FNAS VIA OFÍCIO E E-MAIL:</a:t>
            </a: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r>
              <a:rPr lang="pt-BR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Notifica a Suspensão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 </a:t>
            </a:r>
            <a:endParaRPr lang="pt-BR" sz="18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Comunica </a:t>
            </a:r>
            <a:r>
              <a:rPr lang="pt-BR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permanência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na situação de suspensão, quando for o caso</a:t>
            </a:r>
            <a:r>
              <a:rPr lang="pt-BR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Alerta </a:t>
            </a:r>
            <a:r>
              <a:rPr lang="pt-BR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 providências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sempre que identificado saldo entre 10 e 11,99 meses de repasse. </a:t>
            </a:r>
          </a:p>
          <a:p>
            <a:pPr marL="388112" lvl="4" indent="-177800" algn="just">
              <a:spcBef>
                <a:spcPts val="0"/>
              </a:spcBef>
              <a:spcAft>
                <a:spcPts val="350"/>
              </a:spcAft>
              <a:buClrTx/>
              <a:buFont typeface="Wingdings" pitchFamily="2" charset="2"/>
              <a:buChar char="ü"/>
            </a:pPr>
            <a:r>
              <a:rPr lang="pt-BR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Atendimento </a:t>
            </a:r>
            <a:r>
              <a:rPr lang="pt-BR" sz="1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 FNAS por e-mail e presencial </a:t>
            </a:r>
            <a:r>
              <a:rPr lang="pt-BR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(semanal nas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dependências do </a:t>
            </a:r>
            <a:r>
              <a:rPr lang="pt-BR" sz="1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FNAS, mediante agendamento).</a:t>
            </a:r>
            <a:endParaRPr lang="pt-BR" sz="11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9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89536" y="836712"/>
            <a:ext cx="8208912" cy="367240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lvl="0" indent="0">
              <a:spcBef>
                <a:spcPts val="0"/>
              </a:spcBef>
              <a:buNone/>
            </a:pPr>
            <a:endParaRPr lang="pt-BR" sz="11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pt-BR" b="1" u="sng" dirty="0" smtClean="0">
                <a:latin typeface="Arial" pitchFamily="34" charset="0"/>
                <a:cs typeface="Arial" pitchFamily="34" charset="0"/>
              </a:rPr>
              <a:t>ANÁLISE DO DESEMPENHO NA EXECUÇÃO FINANCEIRA DOS RECURSOS DO COFINANCIAMENTO FEDERAL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pt-BR" sz="2000" b="1" u="sng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pt-BR" sz="800" b="1" u="sng" dirty="0" smtClean="0">
              <a:latin typeface="Arial" pitchFamily="34" charset="0"/>
              <a:cs typeface="Arial" pitchFamily="34" charset="0"/>
            </a:endParaRPr>
          </a:p>
          <a:p>
            <a:pPr marL="388112" lvl="4" indent="-177800" algn="just"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pt-BR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São priorizados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 repasses aos entes com melhor desempenho na execução financeira e, portanto, menor saldo em conta corrente. </a:t>
            </a:r>
            <a:endParaRPr lang="pt-BR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88112" lvl="4" indent="-177800" algn="just">
              <a:spcBef>
                <a:spcPts val="0"/>
              </a:spcBef>
              <a:buClrTx/>
              <a:buFont typeface="Wingdings" pitchFamily="2" charset="2"/>
              <a:buChar char="ü"/>
            </a:pPr>
            <a:endParaRPr lang="pt-BR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88112" lvl="4" indent="-177800" algn="just">
              <a:spcBef>
                <a:spcPts val="0"/>
              </a:spcBef>
              <a:buClrTx/>
              <a:buFont typeface="Wingdings" pitchFamily="2" charset="2"/>
              <a:buChar char="ü"/>
            </a:pPr>
            <a:endParaRPr lang="pt-BR" sz="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88112" lvl="4" indent="-177800" algn="just">
              <a:spcBef>
                <a:spcPts val="0"/>
              </a:spcBef>
              <a:buClrTx/>
              <a:buFont typeface="Wingdings" pitchFamily="2" charset="2"/>
              <a:buChar char="ü"/>
            </a:pPr>
            <a:r>
              <a:rPr lang="pt-B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SNAS disponibiliza ao CONGEMAS e ao FONSEAS as informações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 cada um dos entes consideradas pelo FNAS para efetuar o repasse dos recursos do </a:t>
            </a:r>
            <a:r>
              <a:rPr lang="pt-BR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cofinanciamento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federal do Índice de Gestão Descentralizada (IGD), dos Serviços e dos Programas </a:t>
            </a:r>
            <a:r>
              <a:rPr lang="pt-BR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socioassistenciais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074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5"/>
          <p:cNvSpPr txBox="1">
            <a:spLocks noChangeArrowheads="1"/>
          </p:cNvSpPr>
          <p:nvPr/>
        </p:nvSpPr>
        <p:spPr bwMode="auto">
          <a:xfrm>
            <a:off x="1193384" y="3356992"/>
            <a:ext cx="6840538" cy="123110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MUITO </a:t>
            </a:r>
            <a:r>
              <a:rPr lang="pt-BR" sz="2600" b="1" dirty="0">
                <a:latin typeface="Arial" pitchFamily="34" charset="0"/>
                <a:cs typeface="Arial" pitchFamily="34" charset="0"/>
              </a:rPr>
              <a:t>OBRIGADA!</a:t>
            </a:r>
          </a:p>
          <a:p>
            <a:pPr algn="ctr" eaLnBrk="1" hangingPunct="1"/>
            <a:r>
              <a:rPr lang="pt-BR" sz="1600" b="1" dirty="0">
                <a:latin typeface="Arial" pitchFamily="34" charset="0"/>
                <a:cs typeface="Arial" pitchFamily="34" charset="0"/>
              </a:rPr>
              <a:t>Ministério do Desenvolvimento Social e Combate à Fome</a:t>
            </a:r>
          </a:p>
          <a:p>
            <a:pPr algn="ctr" eaLnBrk="1" hangingPunct="1"/>
            <a:r>
              <a:rPr lang="pt-BR" sz="1600" b="1" dirty="0">
                <a:latin typeface="Arial" pitchFamily="34" charset="0"/>
                <a:cs typeface="Arial" pitchFamily="34" charset="0"/>
              </a:rPr>
              <a:t>Secretaria Nacional de Assistência Social</a:t>
            </a:r>
          </a:p>
          <a:p>
            <a:pPr algn="ctr" eaLnBrk="1" hangingPunct="1"/>
            <a:r>
              <a:rPr lang="pt-BR" sz="1600" b="1" dirty="0" smtClean="0">
                <a:latin typeface="Arial" pitchFamily="34" charset="0"/>
                <a:cs typeface="Arial" pitchFamily="34" charset="0"/>
                <a:hlinkClick r:id="rId3"/>
              </a:rPr>
              <a:t>www.mds.gov.br</a:t>
            </a:r>
            <a:endParaRPr lang="pt-BR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 descr="C:\Users\juliana.pereira\AppData\Local\Microsoft\Windows\Temporary Internet Files\Content.Outlook\ZLSRRX5U\selo_SUAS_10ano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324" y="1124744"/>
            <a:ext cx="336848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uliana.pereira\AppData\Local\Microsoft\Windows\Temporary Internet Files\Content.Outlook\ZLSRRX5U\Logo Governo e MDS - PN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517232"/>
            <a:ext cx="2664296" cy="40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217055" y="4941168"/>
            <a:ext cx="67550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 smtClean="0">
                <a:latin typeface="Arial" pitchFamily="34" charset="0"/>
                <a:cs typeface="Arial" pitchFamily="34" charset="0"/>
              </a:rPr>
              <a:t>CENTRAL DE RELACIONAMENTOS DO MDS: 0800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707 2003</a:t>
            </a:r>
          </a:p>
        </p:txBody>
      </p:sp>
    </p:spTree>
    <p:extLst>
      <p:ext uri="{BB962C8B-B14F-4D97-AF65-F5344CB8AC3E}">
        <p14:creationId xmlns:p14="http://schemas.microsoft.com/office/powerpoint/2010/main" val="8392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1379577"/>
            <a:ext cx="829572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E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ntes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federados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com autonomia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administrativa,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normativa, política e competência tributária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marL="171450" indent="-1714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171450" indent="-17145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redomínio de políticas descentralizadas, incluindo a Assistência Social. 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t-BR" sz="800" dirty="0">
              <a:latin typeface="Arial" pitchFamily="34" charset="0"/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Wingdings" pitchFamily="2" charset="2"/>
              <a:buChar char="Ø"/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escentralização viabilizada pela adesão do nível subnacional, o que exige negociações </a:t>
            </a:r>
            <a:r>
              <a:rPr lang="pt-BR" sz="2400" dirty="0" err="1" smtClean="0">
                <a:latin typeface="Arial" pitchFamily="34" charset="0"/>
                <a:cs typeface="Arial" pitchFamily="34" charset="0"/>
              </a:rPr>
              <a:t>interfederativas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r>
              <a:rPr lang="pt-BR" sz="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Papel estruturante das transferências de recursos da União.</a:t>
            </a:r>
          </a:p>
          <a:p>
            <a:pPr algn="just">
              <a:spcBef>
                <a:spcPts val="0"/>
              </a:spcBef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pt-BR" sz="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G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astos executados de forma preponderante pelos municípios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spcBef>
                <a:spcPts val="0"/>
              </a:spcBef>
              <a:buFont typeface="Wingdings" pitchFamily="2" charset="2"/>
              <a:buChar char="Ø"/>
            </a:pPr>
            <a:endParaRPr lang="pt-BR" sz="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sz="1400" dirty="0" smtClean="0">
                <a:solidFill>
                  <a:schemeClr val="bg1">
                    <a:lumMod val="50000"/>
                  </a:schemeClr>
                </a:solidFill>
              </a:rPr>
              <a:t>Fonte: LASSANCE, A. Federalismo à brasileira, IPEA, 2012.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64904" y="398974"/>
            <a:ext cx="8878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</a:rPr>
              <a:t>ALGUMAS CARACTERÍSTICAS DO FEDERALISMO BRASILEIRO...</a:t>
            </a:r>
            <a:endParaRPr lang="pt-BR" sz="2800" b="1" dirty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7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 rot="20529814">
            <a:off x="2545200" y="2434116"/>
            <a:ext cx="27394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</a:rPr>
              <a:t>DESAFIOS</a:t>
            </a:r>
            <a:br>
              <a:rPr lang="pt-BR" sz="2400" b="1" dirty="0" smtClean="0">
                <a:solidFill>
                  <a:schemeClr val="tx1"/>
                </a:solidFill>
                <a:latin typeface="Arial" pitchFamily="34" charset="0"/>
              </a:rPr>
            </a:br>
            <a:endParaRPr lang="pt-BR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11770" y="4126004"/>
            <a:ext cx="67991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0"/>
              </a:spcBef>
            </a:pPr>
            <a:r>
              <a:rPr lang="pt-BR" sz="2400" b="1" dirty="0" smtClean="0">
                <a:latin typeface="Arial" pitchFamily="34" charset="0"/>
              </a:rPr>
              <a:t>ALGUNS CAMINHOS...</a:t>
            </a:r>
          </a:p>
          <a:p>
            <a:pPr algn="just">
              <a:spcBef>
                <a:spcPts val="0"/>
              </a:spcBef>
            </a:pPr>
            <a:endParaRPr lang="pt-BR" sz="800" b="1" dirty="0">
              <a:latin typeface="Arial" pitchFamily="34" charset="0"/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52857" y="6525344"/>
            <a:ext cx="87238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dirty="0">
                <a:solidFill>
                  <a:schemeClr val="bg1">
                    <a:lumMod val="50000"/>
                  </a:schemeClr>
                </a:solidFill>
              </a:rPr>
              <a:t>Fonte: LASSANCE, A. Federalismo à brasileira, IPEA, 2012.</a:t>
            </a:r>
            <a:endParaRPr lang="pt-BR" sz="1100" dirty="0"/>
          </a:p>
          <a:p>
            <a:pPr algn="just"/>
            <a:endParaRPr lang="pt-BR" dirty="0"/>
          </a:p>
          <a:p>
            <a:pPr algn="just"/>
            <a:endParaRPr lang="pt-BR" sz="2800" i="1" dirty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11" name="Texto explicativo em elipse 10"/>
          <p:cNvSpPr/>
          <p:nvPr/>
        </p:nvSpPr>
        <p:spPr>
          <a:xfrm rot="20247219">
            <a:off x="1140669" y="2348"/>
            <a:ext cx="2507724" cy="1711587"/>
          </a:xfrm>
          <a:prstGeom prst="wedgeEllipseCallout">
            <a:avLst>
              <a:gd name="adj1" fmla="val 24807"/>
              <a:gd name="adj2" fmla="val 110037"/>
            </a:avLst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Estruturação da Adm. Pública </a:t>
            </a:r>
          </a:p>
        </p:txBody>
      </p:sp>
      <p:sp>
        <p:nvSpPr>
          <p:cNvPr id="12" name="Texto explicativo em elipse 11"/>
          <p:cNvSpPr/>
          <p:nvPr/>
        </p:nvSpPr>
        <p:spPr>
          <a:xfrm rot="20411306">
            <a:off x="4046633" y="204645"/>
            <a:ext cx="3329452" cy="1648977"/>
          </a:xfrm>
          <a:prstGeom prst="wedgeEllipseCallout">
            <a:avLst>
              <a:gd name="adj1" fmla="val -59536"/>
              <a:gd name="adj2" fmla="val 43659"/>
            </a:avLst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Legislação acerca das Responsabilidades dos entes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 explicativo em elipse 12"/>
          <p:cNvSpPr/>
          <p:nvPr/>
        </p:nvSpPr>
        <p:spPr>
          <a:xfrm>
            <a:off x="6017939" y="1844824"/>
            <a:ext cx="3078113" cy="1648977"/>
          </a:xfrm>
          <a:prstGeom prst="wedgeEllipseCallout">
            <a:avLst>
              <a:gd name="adj1" fmla="val -93689"/>
              <a:gd name="adj2" fmla="val -277"/>
            </a:avLst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Heterogeneidade e desigualdades dos entes.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juliana.pereira\AppData\Local\Microsoft\Windows\Temporary Internet Files\Content.Outlook\ZLSRRX5U\oie_transparent (3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2148">
            <a:off x="892811" y="4534667"/>
            <a:ext cx="1986613" cy="168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tângulo 14"/>
          <p:cNvSpPr/>
          <p:nvPr/>
        </p:nvSpPr>
        <p:spPr>
          <a:xfrm>
            <a:off x="3162912" y="4606677"/>
            <a:ext cx="580157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pt-BR" b="1" dirty="0" smtClean="0">
                <a:latin typeface="Arial" pitchFamily="34" charset="0"/>
              </a:rPr>
              <a:t>Coordenação </a:t>
            </a:r>
            <a:r>
              <a:rPr lang="pt-BR" b="1" dirty="0">
                <a:latin typeface="Arial" pitchFamily="34" charset="0"/>
              </a:rPr>
              <a:t>e </a:t>
            </a:r>
            <a:r>
              <a:rPr lang="pt-BR" b="1" dirty="0" smtClean="0">
                <a:latin typeface="Arial" pitchFamily="34" charset="0"/>
              </a:rPr>
              <a:t>cooperação federativa</a:t>
            </a:r>
          </a:p>
          <a:p>
            <a:pPr algn="just">
              <a:spcBef>
                <a:spcPts val="0"/>
              </a:spcBef>
            </a:pPr>
            <a:endParaRPr lang="pt-BR" sz="800" b="1" dirty="0">
              <a:latin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pt-BR" b="1" dirty="0" smtClean="0">
                <a:latin typeface="Arial" pitchFamily="34" charset="0"/>
              </a:rPr>
              <a:t>Acordos </a:t>
            </a:r>
            <a:r>
              <a:rPr lang="pt-BR" b="1" dirty="0" err="1" smtClean="0">
                <a:latin typeface="Arial" pitchFamily="34" charset="0"/>
              </a:rPr>
              <a:t>interfederativos</a:t>
            </a:r>
            <a:r>
              <a:rPr lang="pt-BR" b="1" dirty="0" smtClean="0">
                <a:latin typeface="Arial" pitchFamily="34" charset="0"/>
              </a:rPr>
              <a:t> </a:t>
            </a:r>
            <a:endParaRPr lang="pt-BR" b="1" dirty="0">
              <a:latin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q"/>
            </a:pPr>
            <a:endParaRPr lang="pt-BR" sz="800" dirty="0">
              <a:latin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latin typeface="Arial" pitchFamily="34" charset="0"/>
              </a:rPr>
              <a:t>Ampliação das </a:t>
            </a:r>
            <a:r>
              <a:rPr lang="pt-BR" b="1" dirty="0">
                <a:latin typeface="Arial" pitchFamily="34" charset="0"/>
              </a:rPr>
              <a:t>capacidades governativas e de </a:t>
            </a:r>
            <a:r>
              <a:rPr lang="pt-BR" b="1" dirty="0" smtClean="0">
                <a:latin typeface="Arial" pitchFamily="34" charset="0"/>
              </a:rPr>
              <a:t>gestão </a:t>
            </a:r>
            <a:endParaRPr lang="pt-BR" b="1" dirty="0">
              <a:latin typeface="Arial" pitchFamily="34" charset="0"/>
            </a:endParaRPr>
          </a:p>
          <a:p>
            <a:pPr marL="342900" indent="-342900">
              <a:spcBef>
                <a:spcPts val="0"/>
              </a:spcBef>
              <a:buFont typeface="Wingdings" pitchFamily="2" charset="2"/>
              <a:buChar char="q"/>
            </a:pPr>
            <a:endParaRPr lang="pt-BR" sz="800" b="1" dirty="0">
              <a:latin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pt-BR" b="1" dirty="0" smtClean="0">
                <a:latin typeface="Arial" pitchFamily="34" charset="0"/>
              </a:rPr>
              <a:t>Redução das desigualdades  </a:t>
            </a:r>
            <a:endParaRPr lang="pt-BR" b="1" dirty="0">
              <a:latin typeface="Arial" pitchFamily="34" charset="0"/>
            </a:endParaRPr>
          </a:p>
        </p:txBody>
      </p:sp>
      <p:sp>
        <p:nvSpPr>
          <p:cNvPr id="21" name="Texto explicativo em elipse 20"/>
          <p:cNvSpPr/>
          <p:nvPr/>
        </p:nvSpPr>
        <p:spPr>
          <a:xfrm rot="19336332">
            <a:off x="60466" y="2108202"/>
            <a:ext cx="2618989" cy="1711587"/>
          </a:xfrm>
          <a:prstGeom prst="wedgeEllipseCallout">
            <a:avLst>
              <a:gd name="adj1" fmla="val 47276"/>
              <a:gd name="adj2" fmla="val 51448"/>
            </a:avLst>
          </a:prstGeom>
          <a:solidFill>
            <a:schemeClr val="accent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Capacidade 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Institucional e de gestão </a:t>
            </a:r>
            <a:r>
              <a:rPr lang="pt-B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dos entes</a:t>
            </a:r>
          </a:p>
          <a:p>
            <a:pPr algn="ctr"/>
            <a:endParaRPr lang="pt-BR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1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476460" y="3609997"/>
            <a:ext cx="2099328" cy="1300361"/>
            <a:chOff x="2882330" y="3620671"/>
            <a:chExt cx="2235319" cy="1696477"/>
          </a:xfrm>
          <a:scene3d>
            <a:camera prst="orthographicFront"/>
            <a:lightRig rig="threePt" dir="t"/>
          </a:scene3d>
        </p:grpSpPr>
        <p:sp>
          <p:nvSpPr>
            <p:cNvPr id="5" name="Hexágono 4"/>
            <p:cNvSpPr/>
            <p:nvPr/>
          </p:nvSpPr>
          <p:spPr>
            <a:xfrm rot="5400000">
              <a:off x="3151751" y="3351250"/>
              <a:ext cx="1696477" cy="2235319"/>
            </a:xfrm>
            <a:prstGeom prst="hexagon">
              <a:avLst>
                <a:gd name="adj" fmla="val 25000"/>
                <a:gd name="vf" fmla="val 115470"/>
              </a:avLst>
            </a:prstGeom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Hexágono 4"/>
            <p:cNvSpPr/>
            <p:nvPr/>
          </p:nvSpPr>
          <p:spPr>
            <a:xfrm>
              <a:off x="3215749" y="3903417"/>
              <a:ext cx="1490213" cy="11309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DF 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1102264" y="1252538"/>
            <a:ext cx="2227692" cy="1574799"/>
            <a:chOff x="3430429" y="219878"/>
            <a:chExt cx="1906628" cy="1696477"/>
          </a:xfrm>
          <a:scene3d>
            <a:camera prst="orthographicFront"/>
            <a:lightRig rig="threePt" dir="t"/>
          </a:scene3d>
        </p:grpSpPr>
        <p:sp>
          <p:nvSpPr>
            <p:cNvPr id="9" name="Hexágono 8"/>
            <p:cNvSpPr/>
            <p:nvPr/>
          </p:nvSpPr>
          <p:spPr>
            <a:xfrm rot="5400000">
              <a:off x="3535504" y="114803"/>
              <a:ext cx="1696477" cy="1906628"/>
            </a:xfrm>
            <a:prstGeom prst="hexagon">
              <a:avLst>
                <a:gd name="adj" fmla="val 25000"/>
                <a:gd name="vf" fmla="val 115470"/>
              </a:avLst>
            </a:prstGeom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ágono 4"/>
            <p:cNvSpPr/>
            <p:nvPr/>
          </p:nvSpPr>
          <p:spPr>
            <a:xfrm>
              <a:off x="3748200" y="502624"/>
              <a:ext cx="1271086" cy="11309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UNIÃO</a:t>
              </a:r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-3" y="2533325"/>
            <a:ext cx="2220064" cy="1385951"/>
            <a:chOff x="1678982" y="1672054"/>
            <a:chExt cx="2407826" cy="1663141"/>
          </a:xfrm>
          <a:scene3d>
            <a:camera prst="orthographicFront"/>
            <a:lightRig rig="threePt" dir="t"/>
          </a:scene3d>
        </p:grpSpPr>
        <p:sp>
          <p:nvSpPr>
            <p:cNvPr id="12" name="Hexágono 11"/>
            <p:cNvSpPr/>
            <p:nvPr/>
          </p:nvSpPr>
          <p:spPr>
            <a:xfrm rot="5400000">
              <a:off x="2051324" y="1299712"/>
              <a:ext cx="1663141" cy="240782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bg2">
                <a:lumMod val="75000"/>
              </a:schemeClr>
            </a:solidFill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ágono 4"/>
            <p:cNvSpPr/>
            <p:nvPr/>
          </p:nvSpPr>
          <p:spPr>
            <a:xfrm>
              <a:off x="2080286" y="1949244"/>
              <a:ext cx="1605218" cy="110876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0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ESTADOS</a:t>
              </a:r>
            </a:p>
          </p:txBody>
        </p:sp>
      </p:grpSp>
      <p:grpSp>
        <p:nvGrpSpPr>
          <p:cNvPr id="14" name="Grupo 13"/>
          <p:cNvGrpSpPr/>
          <p:nvPr/>
        </p:nvGrpSpPr>
        <p:grpSpPr>
          <a:xfrm>
            <a:off x="2417333" y="2381534"/>
            <a:ext cx="2628786" cy="1491746"/>
            <a:chOff x="4492536" y="1670926"/>
            <a:chExt cx="2923946" cy="2285969"/>
          </a:xfrm>
          <a:scene3d>
            <a:camera prst="orthographicFront"/>
            <a:lightRig rig="threePt" dir="t"/>
          </a:scene3d>
        </p:grpSpPr>
        <p:sp>
          <p:nvSpPr>
            <p:cNvPr id="15" name="Hexágono 14"/>
            <p:cNvSpPr/>
            <p:nvPr/>
          </p:nvSpPr>
          <p:spPr>
            <a:xfrm rot="5400000">
              <a:off x="4811524" y="1351938"/>
              <a:ext cx="2285969" cy="2923946"/>
            </a:xfrm>
            <a:prstGeom prst="hexagon">
              <a:avLst>
                <a:gd name="adj" fmla="val 25000"/>
                <a:gd name="vf" fmla="val 115470"/>
              </a:avLst>
            </a:prstGeom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Hexágono 4"/>
            <p:cNvSpPr/>
            <p:nvPr/>
          </p:nvSpPr>
          <p:spPr>
            <a:xfrm>
              <a:off x="4720633" y="2051921"/>
              <a:ext cx="2484326" cy="15239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tIns="91440" bIns="914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PACTO FEDERATIVO</a:t>
              </a:r>
            </a:p>
          </p:txBody>
        </p:sp>
      </p:grpSp>
      <p:grpSp>
        <p:nvGrpSpPr>
          <p:cNvPr id="17" name="Grupo 16"/>
          <p:cNvGrpSpPr/>
          <p:nvPr/>
        </p:nvGrpSpPr>
        <p:grpSpPr>
          <a:xfrm>
            <a:off x="3928459" y="3606495"/>
            <a:ext cx="2235319" cy="1500974"/>
            <a:chOff x="3341421" y="3526514"/>
            <a:chExt cx="2235319" cy="1696477"/>
          </a:xfrm>
          <a:solidFill>
            <a:schemeClr val="accent5">
              <a:lumMod val="75000"/>
            </a:schemeClr>
          </a:solidFill>
          <a:scene3d>
            <a:camera prst="orthographicFront"/>
            <a:lightRig rig="threePt" dir="t"/>
          </a:scene3d>
        </p:grpSpPr>
        <p:sp>
          <p:nvSpPr>
            <p:cNvPr id="18" name="Hexágono 17"/>
            <p:cNvSpPr/>
            <p:nvPr/>
          </p:nvSpPr>
          <p:spPr>
            <a:xfrm rot="5400000">
              <a:off x="3610842" y="3257093"/>
              <a:ext cx="1696477" cy="2235319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  <a:sp3d>
              <a:bevelT w="165100" prst="coolSlan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Hexágono 4"/>
            <p:cNvSpPr/>
            <p:nvPr/>
          </p:nvSpPr>
          <p:spPr>
            <a:xfrm>
              <a:off x="3484754" y="3809260"/>
              <a:ext cx="1948654" cy="1130985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MUNICÍPIOS</a:t>
              </a:r>
            </a:p>
          </p:txBody>
        </p:sp>
      </p:grpSp>
      <p:sp>
        <p:nvSpPr>
          <p:cNvPr id="2" name="Seta em curva para baixo 1"/>
          <p:cNvSpPr/>
          <p:nvPr/>
        </p:nvSpPr>
        <p:spPr>
          <a:xfrm>
            <a:off x="4156075" y="1377950"/>
            <a:ext cx="2608263" cy="661988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22537" name="CaixaDeTexto 19"/>
          <p:cNvSpPr txBox="1">
            <a:spLocks noChangeArrowheads="1"/>
          </p:cNvSpPr>
          <p:nvPr/>
        </p:nvSpPr>
        <p:spPr bwMode="auto">
          <a:xfrm>
            <a:off x="6020446" y="2048165"/>
            <a:ext cx="3002329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pt-BR" sz="2400" b="1" dirty="0">
                <a:latin typeface="Arial" charset="0"/>
              </a:rPr>
              <a:t>COMPETÊNCIAS COMUNS</a:t>
            </a:r>
          </a:p>
          <a:p>
            <a:pPr algn="ctr" eaLnBrk="1" hangingPunct="1"/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2800" b="1" dirty="0">
              <a:latin typeface="Arial" charset="0"/>
            </a:endParaRPr>
          </a:p>
          <a:p>
            <a:pPr algn="ctr" eaLnBrk="1" hangingPunct="1"/>
            <a:r>
              <a:rPr lang="pt-BR" sz="2400" b="1" dirty="0">
                <a:latin typeface="Arial" charset="0"/>
              </a:rPr>
              <a:t>COMPETÊNCIAS ESPECÍFICAS</a:t>
            </a:r>
          </a:p>
          <a:p>
            <a:pPr algn="ctr" eaLnBrk="1" hangingPunct="1"/>
            <a:endParaRPr lang="pt-BR" sz="800" b="1" dirty="0">
              <a:latin typeface="Arial" charset="0"/>
            </a:endParaRPr>
          </a:p>
          <a:p>
            <a:pPr eaLnBrk="1" hangingPunct="1"/>
            <a:endParaRPr lang="pt-BR" sz="2000" dirty="0">
              <a:latin typeface="Arial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07504" y="5589240"/>
            <a:ext cx="9036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ESPAÇOS DE DIÁLOGOS PERMANENTES</a:t>
            </a:r>
          </a:p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CIB’S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CIT    CONSELHOS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9"/>
          <p:cNvSpPr txBox="1">
            <a:spLocks noChangeArrowheads="1"/>
          </p:cNvSpPr>
          <p:nvPr/>
        </p:nvSpPr>
        <p:spPr bwMode="auto">
          <a:xfrm>
            <a:off x="155575" y="116632"/>
            <a:ext cx="886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pt-BR" sz="2800" b="1" dirty="0">
                <a:latin typeface="Arial" charset="0"/>
              </a:rPr>
              <a:t>ARRANJO </a:t>
            </a:r>
            <a:r>
              <a:rPr lang="pt-BR" sz="2800" b="1" dirty="0" smtClean="0">
                <a:latin typeface="Arial" charset="0"/>
              </a:rPr>
              <a:t>FEDERATIVO DO SUAS </a:t>
            </a:r>
          </a:p>
          <a:p>
            <a:pPr algn="ctr" eaLnBrk="1" hangingPunct="1"/>
            <a:r>
              <a:rPr lang="pt-BR" sz="2000" b="1" dirty="0" smtClean="0">
                <a:latin typeface="Arial" charset="0"/>
              </a:rPr>
              <a:t>(LOAS e NOB/SUAS)</a:t>
            </a:r>
            <a:endParaRPr lang="pt-BR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5712" y="260648"/>
            <a:ext cx="7907549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DENTRE AS COMPETÊNCIAS COMUNS AOS ENTES </a:t>
            </a:r>
          </a:p>
        </p:txBody>
      </p:sp>
      <p:sp>
        <p:nvSpPr>
          <p:cNvPr id="3" name="Seta para a direita 2"/>
          <p:cNvSpPr/>
          <p:nvPr/>
        </p:nvSpPr>
        <p:spPr>
          <a:xfrm rot="5400000">
            <a:off x="4184481" y="672722"/>
            <a:ext cx="720080" cy="11920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35412" y="1700808"/>
            <a:ext cx="567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COFINANCIAMENTO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Conector de seta reta 11"/>
          <p:cNvCxnSpPr/>
          <p:nvPr/>
        </p:nvCxnSpPr>
        <p:spPr>
          <a:xfrm flipH="1">
            <a:off x="1658583" y="2091831"/>
            <a:ext cx="757770" cy="772924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/>
          <p:nvPr/>
        </p:nvCxnSpPr>
        <p:spPr>
          <a:xfrm flipH="1">
            <a:off x="3372504" y="2269849"/>
            <a:ext cx="220518" cy="921653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>
            <a:off x="5141663" y="2224028"/>
            <a:ext cx="72006" cy="995009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>
            <a:off x="6658473" y="2014475"/>
            <a:ext cx="571631" cy="927635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/>
          <p:cNvSpPr txBox="1"/>
          <p:nvPr/>
        </p:nvSpPr>
        <p:spPr>
          <a:xfrm>
            <a:off x="56419" y="2864755"/>
            <a:ext cx="1857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GESTÃO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6755435" y="3061307"/>
            <a:ext cx="1857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PROJETOS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4357102" y="345758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PROGRAMAS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2318489" y="3296314"/>
            <a:ext cx="1857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SERVIÇOS 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tângulo 44"/>
          <p:cNvSpPr/>
          <p:nvPr/>
        </p:nvSpPr>
        <p:spPr>
          <a:xfrm>
            <a:off x="323528" y="4277551"/>
            <a:ext cx="8680080" cy="46166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DENTRE AS COMPETÊNCIAS ESPECÍFICAS AOS ENTES </a:t>
            </a:r>
          </a:p>
        </p:txBody>
      </p:sp>
      <p:sp>
        <p:nvSpPr>
          <p:cNvPr id="18" name="Seta para a direita 17"/>
          <p:cNvSpPr/>
          <p:nvPr/>
        </p:nvSpPr>
        <p:spPr>
          <a:xfrm rot="5400000">
            <a:off x="4251505" y="4705170"/>
            <a:ext cx="720080" cy="11920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827584" y="5949280"/>
            <a:ext cx="7344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COFINANCIAMENTO DOS BENEFÍCIOS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7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2"/>
          <p:cNvGrpSpPr>
            <a:grpSpLocks/>
          </p:cNvGrpSpPr>
          <p:nvPr/>
        </p:nvGrpSpPr>
        <p:grpSpPr bwMode="auto">
          <a:xfrm>
            <a:off x="546375" y="2124884"/>
            <a:ext cx="8265320" cy="3711547"/>
            <a:chOff x="251520" y="1405713"/>
            <a:chExt cx="8713093" cy="3160182"/>
          </a:xfrm>
          <a:solidFill>
            <a:schemeClr val="tx2"/>
          </a:solidFill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51520" y="1405713"/>
              <a:ext cx="2258832" cy="658264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000" b="1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Benefícios Assistenciais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783380" y="1405713"/>
              <a:ext cx="1652456" cy="624472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000" b="1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Serviços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616797" y="1405713"/>
              <a:ext cx="2258832" cy="567702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000" b="1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Programas e Apoio à Gestão </a:t>
              </a:r>
            </a:p>
          </p:txBody>
        </p:sp>
        <p:sp>
          <p:nvSpPr>
            <p:cNvPr id="10" name="Retângulo de cantos arredondados 9"/>
            <p:cNvSpPr/>
            <p:nvPr/>
          </p:nvSpPr>
          <p:spPr bwMode="auto">
            <a:xfrm>
              <a:off x="322951" y="2842877"/>
              <a:ext cx="1728650" cy="869800"/>
            </a:xfrm>
            <a:prstGeom prst="round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Diretamente aos   </a:t>
              </a: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beneficiários.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tângulo de cantos arredondados 10"/>
            <p:cNvSpPr/>
            <p:nvPr/>
          </p:nvSpPr>
          <p:spPr bwMode="auto">
            <a:xfrm>
              <a:off x="2483367" y="2927721"/>
              <a:ext cx="1988978" cy="1638174"/>
            </a:xfrm>
            <a:prstGeom prst="round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Transferência Fundo a Fundo, regular e automática, com repasse </a:t>
              </a: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continuado.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tângulo de cantos arredondados 11"/>
            <p:cNvSpPr/>
            <p:nvPr/>
          </p:nvSpPr>
          <p:spPr bwMode="auto">
            <a:xfrm>
              <a:off x="4824743" y="2856394"/>
              <a:ext cx="1942945" cy="869800"/>
            </a:xfrm>
            <a:prstGeom prst="round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Transferência regular Fundo a Fundo.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>
              <a:off x="7826466" y="1973415"/>
              <a:ext cx="0" cy="794783"/>
            </a:xfrm>
            <a:prstGeom prst="line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7001032" y="1405713"/>
              <a:ext cx="1650868" cy="567702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000" b="1" dirty="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Projetos</a:t>
              </a: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>
              <a:off x="1115051" y="2063977"/>
              <a:ext cx="0" cy="690703"/>
            </a:xfrm>
            <a:prstGeom prst="line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>
              <a:off x="3564368" y="2030185"/>
              <a:ext cx="0" cy="738013"/>
            </a:xfrm>
            <a:prstGeom prst="line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5796215" y="1973415"/>
              <a:ext cx="0" cy="794783"/>
            </a:xfrm>
            <a:prstGeom prst="line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tângulo de cantos arredondados 17"/>
            <p:cNvSpPr/>
            <p:nvPr/>
          </p:nvSpPr>
          <p:spPr bwMode="auto">
            <a:xfrm>
              <a:off x="7001033" y="2581936"/>
              <a:ext cx="1963580" cy="1391680"/>
            </a:xfrm>
            <a:prstGeom prst="round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Transferências Voluntárias  (Convênios e Contratos de Repasse</a:t>
              </a:r>
              <a:r>
                <a:rPr lang="pt-BR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).</a:t>
              </a:r>
              <a:endPara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614135" y="491705"/>
            <a:ext cx="8422355" cy="57785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MODELO DE FINANCIAMENTO DO SUAS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partir da NOB SUAS 2005</a:t>
            </a:r>
          </a:p>
        </p:txBody>
      </p:sp>
    </p:spTree>
    <p:extLst>
      <p:ext uri="{BB962C8B-B14F-4D97-AF65-F5344CB8AC3E}">
        <p14:creationId xmlns:p14="http://schemas.microsoft.com/office/powerpoint/2010/main" val="22405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-125301" y="14044"/>
            <a:ext cx="9252520" cy="990600"/>
          </a:xfrm>
        </p:spPr>
        <p:txBody>
          <a:bodyPr>
            <a:no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46596" y="83671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993085151"/>
              </p:ext>
            </p:extLst>
          </p:nvPr>
        </p:nvGraphicFramePr>
        <p:xfrm>
          <a:off x="1619672" y="332656"/>
          <a:ext cx="594066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908264" y="4308832"/>
            <a:ext cx="763284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CONSIDERANDO ESSE MECANISMO...</a:t>
            </a:r>
          </a:p>
          <a:p>
            <a:pPr algn="ctr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pt-BR" sz="2800" b="1" i="1" dirty="0" smtClean="0">
                <a:latin typeface="Arial" pitchFamily="34" charset="0"/>
                <a:cs typeface="Arial" pitchFamily="34" charset="0"/>
              </a:rPr>
              <a:t>O QUE SIGNIFICA O MONTANTE DE SALDOS DOS RECURSOS REPASSADOS PELO FNAS ACUMULADO NAS CONTAS DOS ENTES?  </a:t>
            </a:r>
            <a:endParaRPr lang="pt-BR" sz="28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4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46596" y="83671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899592" y="2276872"/>
            <a:ext cx="554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atin typeface="Arial" pitchFamily="34" charset="0"/>
                <a:cs typeface="Arial" pitchFamily="34" charset="0"/>
              </a:rPr>
              <a:t>DE QUE CENÁRIO ESTAMOS FALANDO</a:t>
            </a:r>
            <a:endParaRPr lang="pt-BR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719204" y="764704"/>
            <a:ext cx="309634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30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 </a:t>
            </a:r>
            <a:endParaRPr lang="pt-BR" sz="30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67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Personalizada 2">
      <a:dk1>
        <a:sysClr val="windowText" lastClr="000000"/>
      </a:dk1>
      <a:lt1>
        <a:sysClr val="window" lastClr="FFFFFF"/>
      </a:lt1>
      <a:dk2>
        <a:srgbClr val="C47807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2665</TotalTime>
  <Words>2231</Words>
  <Application>Microsoft Office PowerPoint</Application>
  <PresentationFormat>Apresentação na tela (4:3)</PresentationFormat>
  <Paragraphs>516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Urbano</vt:lpstr>
      <vt:lpstr>“Como utilizar os saldos em conta da assistência social nos municípios?” QUALIFICA SUAS     Agosto de 2015  </vt:lpstr>
      <vt:lpstr>Apresentação do PowerPoint</vt:lpstr>
      <vt:lpstr>ALGUMAS CARACTERÍSTICAS DO FEDERALISMO BRASILEIRO...</vt:lpstr>
      <vt:lpstr>DESAFIOS 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QUESTÕES QUE EMERGEM  FRENTE A ESSE  CENÁRIO...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Juliana Maria Fernandes Pereira</dc:creator>
  <cp:lastModifiedBy>Maria Evanilza Feijó da Silva Lima</cp:lastModifiedBy>
  <cp:revision>151</cp:revision>
  <cp:lastPrinted>2015-08-06T17:28:23Z</cp:lastPrinted>
  <dcterms:created xsi:type="dcterms:W3CDTF">2015-05-25T15:16:26Z</dcterms:created>
  <dcterms:modified xsi:type="dcterms:W3CDTF">2015-08-06T19:25:39Z</dcterms:modified>
</cp:coreProperties>
</file>